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7" r:id="rId2"/>
    <p:sldId id="301" r:id="rId3"/>
    <p:sldId id="293" r:id="rId4"/>
    <p:sldId id="320" r:id="rId5"/>
    <p:sldId id="259" r:id="rId6"/>
    <p:sldId id="286" r:id="rId7"/>
    <p:sldId id="316" r:id="rId8"/>
    <p:sldId id="300" r:id="rId9"/>
    <p:sldId id="260" r:id="rId10"/>
    <p:sldId id="262" r:id="rId11"/>
    <p:sldId id="302" r:id="rId12"/>
    <p:sldId id="313" r:id="rId13"/>
    <p:sldId id="317" r:id="rId14"/>
    <p:sldId id="319" r:id="rId15"/>
    <p:sldId id="318" r:id="rId16"/>
    <p:sldId id="303" r:id="rId17"/>
    <p:sldId id="304" r:id="rId18"/>
    <p:sldId id="314" r:id="rId19"/>
    <p:sldId id="305" r:id="rId20"/>
    <p:sldId id="306" r:id="rId21"/>
    <p:sldId id="321" r:id="rId22"/>
    <p:sldId id="307" r:id="rId23"/>
    <p:sldId id="258" r:id="rId24"/>
    <p:sldId id="322" r:id="rId25"/>
    <p:sldId id="315" r:id="rId26"/>
    <p:sldId id="323" r:id="rId27"/>
    <p:sldId id="308" r:id="rId28"/>
    <p:sldId id="324" r:id="rId29"/>
    <p:sldId id="312" r:id="rId30"/>
    <p:sldId id="266"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9849" autoAdjust="0"/>
  </p:normalViewPr>
  <p:slideViewPr>
    <p:cSldViewPr snapToGrid="0">
      <p:cViewPr>
        <p:scale>
          <a:sx n="70" d="100"/>
          <a:sy n="70" d="100"/>
        </p:scale>
        <p:origin x="-1386"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0C14AD-D922-4AA2-AF41-C4FD58B5132C}" type="datetimeFigureOut">
              <a:rPr lang="ru-RU" smtClean="0"/>
              <a:t>25.08.2018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AF96CF-7FAC-48EA-B494-722F5BE52DF7}" type="slidenum">
              <a:rPr lang="ru-RU" smtClean="0"/>
              <a:t>‹#›</a:t>
            </a:fld>
            <a:endParaRPr lang="ru-RU"/>
          </a:p>
        </p:txBody>
      </p:sp>
    </p:spTree>
    <p:extLst>
      <p:ext uri="{BB962C8B-B14F-4D97-AF65-F5344CB8AC3E}">
        <p14:creationId xmlns:p14="http://schemas.microsoft.com/office/powerpoint/2010/main" val="3308010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25.08.2018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25.08.2018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25.08.2018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25.08.2018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25.08.2018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4C71EC6-210F-42DE-9C53-41977AD35B3D}" type="datetimeFigureOut">
              <a:rPr lang="ru-RU" smtClean="0"/>
              <a:t>25.08.2018</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9B0651-EE4F-4900-A07F-96A6BFA9D0F0}"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consultantplus://offline/ref=C61CF515E9719E51E414E4D3585B428AF90F008EE29DA9E6466E28951B5EF9F696D547DEFE680D91M87FH" TargetMode="External"/><Relationship Id="rId2" Type="http://schemas.openxmlformats.org/officeDocument/2006/relationships/hyperlink" Target="consultantplus://offline/ref=C61CF515E9719E51E414E4D3585B428AFA0A038BE590A9E6466E28951B5EF9F696D547DDFFM670H"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consultantplus://offline/ref=5538094F2B4E06B8E2D2C3874D44F595D12CB3BE0B2D8A1F79030C9B80FD66BAE0B23044174DA0E2VFs2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consultantplus://offline/ref=B0212E51F21007F9C53062F0427369863BE5FE147D18F911E04000D4A32CCFA36B1E56B05B691DA5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consultantplus://offline/ref=9C573830CE8D6C8CA66C1B52D1531F13062770A181F55F109E8C21E2DFACED515E370CBF8BF409xAI" TargetMode="External"/><Relationship Id="rId2" Type="http://schemas.openxmlformats.org/officeDocument/2006/relationships/hyperlink" Target="consultantplus://offline/ref=9C573830CE8D6C8CA66C1B52D1531F13062770AC83F45F109E8C21E2DFACED515E370CBA8BFB09x9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4104456"/>
          </a:xfrm>
        </p:spPr>
        <p:txBody>
          <a:bodyPr>
            <a:normAutofit/>
          </a:bodyPr>
          <a:lstStyle/>
          <a:p>
            <a:r>
              <a:rPr lang="ru-RU" sz="3500" b="1" dirty="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Формирование </a:t>
            </a:r>
            <a:r>
              <a:rPr lang="ru-RU" sz="3600" b="1" dirty="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муниципальных заданий на оказание учреждениями муниципальных </a:t>
            </a:r>
            <a:r>
              <a:rPr lang="ru-RU"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услуг</a:t>
            </a:r>
            <a:r>
              <a:rPr lang="en-US"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
            </a:r>
            <a:br>
              <a:rPr lang="en-US"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br>
            <a:r>
              <a:rPr lang="ru-RU"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a:t>
            </a:r>
            <a:r>
              <a:rPr lang="ru-RU" sz="3600" b="1" dirty="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выполнение работ</a:t>
            </a:r>
            <a:r>
              <a:rPr lang="ru-RU"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a:t>
            </a:r>
            <a:r>
              <a:rPr lang="en-US"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
            </a:r>
            <a:br>
              <a:rPr lang="en-US"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br>
            <a:endParaRPr lang="ru-RU" sz="3500" b="1" dirty="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Объект 2"/>
          <p:cNvSpPr>
            <a:spLocks noGrp="1"/>
          </p:cNvSpPr>
          <p:nvPr>
            <p:ph idx="1"/>
          </p:nvPr>
        </p:nvSpPr>
        <p:spPr>
          <a:xfrm>
            <a:off x="475456" y="4581128"/>
            <a:ext cx="8417024" cy="2016224"/>
          </a:xfrm>
        </p:spPr>
        <p:txBody>
          <a:bodyPr>
            <a:noAutofit/>
          </a:bodyPr>
          <a:lstStyle/>
          <a:p>
            <a:pPr marL="0" indent="3760788">
              <a:buNone/>
            </a:pPr>
            <a:r>
              <a:rPr lang="ru-RU" sz="1800" dirty="0" err="1" smtClean="0">
                <a:latin typeface="Times New Roman" pitchFamily="18" charset="0"/>
                <a:cs typeface="Times New Roman" pitchFamily="18" charset="0"/>
              </a:rPr>
              <a:t>Осадская</a:t>
            </a:r>
            <a:r>
              <a:rPr lang="ru-RU" sz="1800" dirty="0" smtClean="0">
                <a:latin typeface="Times New Roman" pitchFamily="18" charset="0"/>
                <a:cs typeface="Times New Roman" pitchFamily="18" charset="0"/>
              </a:rPr>
              <a:t> Наталья Анатольевна,</a:t>
            </a:r>
          </a:p>
          <a:p>
            <a:pPr marL="0" indent="3760788">
              <a:buNone/>
            </a:pPr>
            <a:r>
              <a:rPr lang="ru-RU" sz="1800" dirty="0" smtClean="0">
                <a:latin typeface="Times New Roman" pitchFamily="18" charset="0"/>
                <a:cs typeface="Times New Roman" pitchFamily="18" charset="0"/>
              </a:rPr>
              <a:t>начальник отдела </a:t>
            </a:r>
          </a:p>
          <a:p>
            <a:pPr marL="0" indent="3760788">
              <a:buNone/>
            </a:pPr>
            <a:r>
              <a:rPr lang="ru-RU" sz="1800" dirty="0" smtClean="0">
                <a:latin typeface="Times New Roman" pitchFamily="18" charset="0"/>
                <a:cs typeface="Times New Roman" pitchFamily="18" charset="0"/>
              </a:rPr>
              <a:t>финансово-экономической деятельности</a:t>
            </a:r>
          </a:p>
          <a:p>
            <a:pPr marL="0" indent="3760788">
              <a:buNone/>
            </a:pPr>
            <a:r>
              <a:rPr lang="ru-RU" sz="1800" dirty="0" smtClean="0">
                <a:latin typeface="Times New Roman" pitchFamily="18" charset="0"/>
                <a:cs typeface="Times New Roman" pitchFamily="18" charset="0"/>
              </a:rPr>
              <a:t>министерства культуры Краснодарского края</a:t>
            </a:r>
          </a:p>
          <a:p>
            <a:pPr marL="0" indent="3760788">
              <a:buNone/>
            </a:pPr>
            <a:endParaRPr lang="ru-RU" sz="1800" dirty="0">
              <a:latin typeface="Times New Roman" pitchFamily="18" charset="0"/>
              <a:cs typeface="Times New Roman" pitchFamily="18" charset="0"/>
            </a:endParaRPr>
          </a:p>
          <a:p>
            <a:pPr marL="0" indent="0" algn="ctr">
              <a:buNone/>
            </a:pPr>
            <a:endParaRPr lang="ru-RU" sz="1800" dirty="0" smtClean="0">
              <a:latin typeface="Times New Roman" pitchFamily="18" charset="0"/>
              <a:cs typeface="Times New Roman" pitchFamily="18" charset="0"/>
            </a:endParaRPr>
          </a:p>
          <a:p>
            <a:pPr marL="0" indent="0" algn="ctr">
              <a:buNone/>
            </a:pPr>
            <a:r>
              <a:rPr lang="ru-RU" sz="1800" dirty="0" smtClean="0">
                <a:latin typeface="Times New Roman" pitchFamily="18" charset="0"/>
                <a:cs typeface="Times New Roman" pitchFamily="18" charset="0"/>
              </a:rPr>
              <a:t>г. Краснодар, 2018</a:t>
            </a:r>
          </a:p>
          <a:p>
            <a:pPr marL="0" indent="0" algn="ctr">
              <a:buNone/>
            </a:pP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4282059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86" t="10913" r="39380" b="30303"/>
          <a:stretch/>
        </p:blipFill>
        <p:spPr bwMode="auto">
          <a:xfrm>
            <a:off x="62136" y="749672"/>
            <a:ext cx="9000000" cy="5055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93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marL="0" indent="0" algn="ctr">
              <a:buNone/>
            </a:pPr>
            <a:endParaRPr lang="ru-RU" dirty="0">
              <a:solidFill>
                <a:schemeClr val="accent6">
                  <a:lumMod val="50000"/>
                </a:schemeClr>
              </a:solidFill>
            </a:endParaRPr>
          </a:p>
        </p:txBody>
      </p:sp>
      <p:sp>
        <p:nvSpPr>
          <p:cNvPr id="2" name="Прямоугольник 1"/>
          <p:cNvSpPr/>
          <p:nvPr/>
        </p:nvSpPr>
        <p:spPr>
          <a:xfrm>
            <a:off x="846162" y="714949"/>
            <a:ext cx="7983940" cy="5016758"/>
          </a:xfrm>
          <a:prstGeom prst="rect">
            <a:avLst/>
          </a:prstGeom>
        </p:spPr>
        <p:txBody>
          <a:bodyPr wrap="square">
            <a:spAutoFit/>
          </a:bodyPr>
          <a:lstStyle/>
          <a:p>
            <a:pPr algn="ctr"/>
            <a:r>
              <a:rPr lang="ru-RU" sz="3200" dirty="0"/>
              <a:t>Значение объемов государственных услуг для образовательных организаций </a:t>
            </a:r>
            <a:r>
              <a:rPr lang="ru-RU" sz="3200" b="1" dirty="0"/>
              <a:t>среднего профессионального образования</a:t>
            </a:r>
            <a:r>
              <a:rPr lang="ru-RU" sz="3200" dirty="0"/>
              <a:t> устанавливается на плановый период </a:t>
            </a:r>
            <a:r>
              <a:rPr lang="ru-RU" sz="3200" b="1" dirty="0"/>
              <a:t>на уровне</a:t>
            </a:r>
            <a:r>
              <a:rPr lang="ru-RU" sz="3200" dirty="0"/>
              <a:t> очередного финансового года и корректируется ежегодно с учетом результатов конкурса распределения контрольных цифр приема граждан и численности обучающихся, определенной за год (среднегодовой контингент</a:t>
            </a:r>
            <a:r>
              <a:rPr lang="ru-RU" sz="3200" dirty="0" smtClean="0"/>
              <a:t>)</a:t>
            </a:r>
            <a:endParaRPr lang="ru-RU" sz="3200" dirty="0"/>
          </a:p>
        </p:txBody>
      </p:sp>
    </p:spTree>
    <p:extLst>
      <p:ext uri="{BB962C8B-B14F-4D97-AF65-F5344CB8AC3E}">
        <p14:creationId xmlns:p14="http://schemas.microsoft.com/office/powerpoint/2010/main" val="290201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86" t="10913" r="39380" b="30303"/>
          <a:stretch/>
        </p:blipFill>
        <p:spPr bwMode="auto">
          <a:xfrm>
            <a:off x="62136" y="749672"/>
            <a:ext cx="9000000" cy="5055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4781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algn="ctr"/>
            <a:r>
              <a:rPr lang="ru-RU" dirty="0"/>
              <a:t>В государственном задании могут быть установлены допустимые (возможные) отклонения в </a:t>
            </a:r>
            <a:r>
              <a:rPr lang="ru-RU" sz="2800" b="1" dirty="0" smtClean="0"/>
              <a:t>%%</a:t>
            </a:r>
            <a:r>
              <a:rPr lang="ru-RU" dirty="0" smtClean="0"/>
              <a:t> </a:t>
            </a:r>
            <a:r>
              <a:rPr lang="ru-RU" dirty="0"/>
              <a:t>от установленных показателей качества и (или) объема в отношении отдельной государственной услуги (работы) либо общее допустимое (возможное) отклонение - в отношении всех государственных услуг и работ, в пределах которых государственное задание считается выполненным. Значения показателей допустимых (возможных) отклонений, устанавливаемые на текущий финансовый год, могут быть изменены только при формировании государственного задания на очередной финансовый год.</a:t>
            </a:r>
          </a:p>
        </p:txBody>
      </p:sp>
    </p:spTree>
    <p:extLst>
      <p:ext uri="{BB962C8B-B14F-4D97-AF65-F5344CB8AC3E}">
        <p14:creationId xmlns:p14="http://schemas.microsoft.com/office/powerpoint/2010/main" val="1859634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algn="ctr"/>
            <a:r>
              <a:rPr lang="ru-RU" b="1" dirty="0" smtClean="0"/>
              <a:t>Ст</a:t>
            </a:r>
            <a:r>
              <a:rPr lang="ru-RU" b="1" dirty="0"/>
              <a:t>. 69.2 Бюджетного кодекса РФ </a:t>
            </a:r>
          </a:p>
          <a:p>
            <a:pPr algn="ctr"/>
            <a:r>
              <a:rPr lang="ru-RU" dirty="0" smtClean="0"/>
              <a:t>показатели</a:t>
            </a:r>
            <a:r>
              <a:rPr lang="ru-RU" dirty="0"/>
              <a:t>, характеризующие качество </a:t>
            </a:r>
            <a:r>
              <a:rPr lang="ru-RU" sz="3200" b="1" dirty="0"/>
              <a:t>и (или)</a:t>
            </a:r>
            <a:r>
              <a:rPr lang="ru-RU" dirty="0"/>
              <a:t> объем (содержание) оказываемых государственных (муниципальных) услуг (выполняемых работ</a:t>
            </a:r>
            <a:r>
              <a:rPr lang="ru-RU" dirty="0" smtClean="0"/>
              <a:t>);</a:t>
            </a:r>
            <a:endParaRPr lang="ru-RU" dirty="0"/>
          </a:p>
        </p:txBody>
      </p:sp>
    </p:spTree>
    <p:extLst>
      <p:ext uri="{BB962C8B-B14F-4D97-AF65-F5344CB8AC3E}">
        <p14:creationId xmlns:p14="http://schemas.microsoft.com/office/powerpoint/2010/main" val="118301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marL="0" indent="0" algn="ctr">
              <a:buNone/>
            </a:pPr>
            <a:r>
              <a:rPr lang="ru-RU" dirty="0" smtClean="0">
                <a:solidFill>
                  <a:schemeClr val="tx1"/>
                </a:solidFill>
              </a:rPr>
              <a:t>Учреждение </a:t>
            </a:r>
            <a:r>
              <a:rPr lang="ru-RU" dirty="0">
                <a:solidFill>
                  <a:schemeClr val="tx1"/>
                </a:solidFill>
              </a:rPr>
              <a:t>вправе сверх установленного государственного (муниципального) задания, а также в случаях, определенных федеральными законами, в пределах установленного государственного (муниципального) задания выполнять работы, оказывать услуги, относящиеся к его основным видам деятельности, предусмотренным его учредительным документом</a:t>
            </a:r>
            <a:r>
              <a:rPr lang="ru-RU" dirty="0" smtClean="0">
                <a:solidFill>
                  <a:schemeClr val="tx1"/>
                </a:solidFill>
              </a:rPr>
              <a:t>,</a:t>
            </a:r>
            <a:r>
              <a:rPr lang="ru-RU" dirty="0" smtClean="0">
                <a:solidFill>
                  <a:schemeClr val="tx1"/>
                </a:solidFill>
                <a:hlinkClick r:id="rId2"/>
              </a:rPr>
              <a:t> </a:t>
            </a:r>
            <a:r>
              <a:rPr lang="ru-RU" dirty="0">
                <a:solidFill>
                  <a:schemeClr val="tx1"/>
                </a:solidFill>
                <a:hlinkClick r:id="rId2"/>
              </a:rPr>
              <a:t>для граждан и юридических лиц за плату и на одинаковых </a:t>
            </a:r>
            <a:r>
              <a:rPr lang="ru-RU" b="1" dirty="0">
                <a:solidFill>
                  <a:schemeClr val="tx1"/>
                </a:solidFill>
                <a:hlinkClick r:id="rId2"/>
              </a:rPr>
              <a:t>при оказании одних и тех же услуг условиях</a:t>
            </a:r>
            <a:r>
              <a:rPr lang="ru-RU" dirty="0">
                <a:solidFill>
                  <a:schemeClr val="tx1"/>
                </a:solidFill>
                <a:hlinkClick r:id="rId2"/>
              </a:rPr>
              <a:t>. </a:t>
            </a:r>
            <a:r>
              <a:rPr lang="ru-RU" dirty="0">
                <a:solidFill>
                  <a:schemeClr val="tx1"/>
                </a:solidFill>
                <a:hlinkClick r:id="rId3"/>
              </a:rPr>
              <a:t>Порядок определения указанной платы устанавливается соответствующим органом, осуществляющим функции и полномочия учредителя, если иное не предусмотрено федеральным законом.</a:t>
            </a:r>
          </a:p>
          <a:p>
            <a:pPr marL="0" indent="0" algn="ctr">
              <a:buNone/>
            </a:pPr>
            <a:r>
              <a:rPr lang="ru-RU" dirty="0" smtClean="0">
                <a:solidFill>
                  <a:schemeClr val="accent6">
                    <a:lumMod val="50000"/>
                  </a:schemeClr>
                </a:solidFill>
              </a:rPr>
              <a:t>(ст. 46 </a:t>
            </a:r>
            <a:r>
              <a:rPr lang="ru-RU" dirty="0">
                <a:solidFill>
                  <a:schemeClr val="accent6">
                    <a:lumMod val="50000"/>
                  </a:schemeClr>
                </a:solidFill>
              </a:rPr>
              <a:t>"Основы законодательства Российской Федерации о культуре" (утв. ВС РФ 09.10.1992 </a:t>
            </a:r>
            <a:r>
              <a:rPr lang="ru-RU" dirty="0" smtClean="0">
                <a:solidFill>
                  <a:schemeClr val="accent6">
                    <a:lumMod val="50000"/>
                  </a:schemeClr>
                </a:solidFill>
              </a:rPr>
              <a:t>№ 3612-1, ст. 9.2 ФЗ </a:t>
            </a:r>
          </a:p>
          <a:p>
            <a:pPr marL="0" indent="0" algn="ctr">
              <a:buNone/>
            </a:pPr>
            <a:r>
              <a:rPr lang="ru-RU" dirty="0" smtClean="0">
                <a:solidFill>
                  <a:schemeClr val="accent6">
                    <a:lumMod val="50000"/>
                  </a:schemeClr>
                </a:solidFill>
              </a:rPr>
              <a:t>№ 7-ФЗ «О некоммерческих организациях»)</a:t>
            </a:r>
            <a:endParaRPr lang="ru-RU" dirty="0">
              <a:solidFill>
                <a:schemeClr val="accent6">
                  <a:lumMod val="50000"/>
                </a:schemeClr>
              </a:solidFill>
            </a:endParaRPr>
          </a:p>
        </p:txBody>
      </p:sp>
    </p:spTree>
    <p:extLst>
      <p:ext uri="{BB962C8B-B14F-4D97-AF65-F5344CB8AC3E}">
        <p14:creationId xmlns:p14="http://schemas.microsoft.com/office/powerpoint/2010/main" val="2450741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marL="0" indent="0" algn="ctr">
              <a:buNone/>
            </a:pPr>
            <a:r>
              <a:rPr lang="ru-RU" dirty="0" smtClean="0"/>
              <a:t>Задание </a:t>
            </a:r>
            <a:r>
              <a:rPr lang="ru-RU" b="1" dirty="0" smtClean="0"/>
              <a:t>утверждается </a:t>
            </a:r>
            <a:r>
              <a:rPr lang="ru-RU" b="1" dirty="0"/>
              <a:t>не позднее 15 рабочих дней </a:t>
            </a:r>
            <a:r>
              <a:rPr lang="ru-RU" dirty="0"/>
              <a:t>со дня утверждения главным распорядителям средств </a:t>
            </a:r>
            <a:r>
              <a:rPr lang="ru-RU" dirty="0" smtClean="0"/>
              <a:t>бюджета </a:t>
            </a:r>
            <a:r>
              <a:rPr lang="ru-RU" dirty="0"/>
              <a:t>лимитов бюджетных обязательств на финансовое обеспечение выполнения </a:t>
            </a:r>
            <a:r>
              <a:rPr lang="ru-RU" dirty="0" smtClean="0"/>
              <a:t>задания </a:t>
            </a:r>
          </a:p>
          <a:p>
            <a:pPr marL="0" indent="0" algn="ctr">
              <a:buNone/>
            </a:pPr>
            <a:r>
              <a:rPr lang="ru-RU" b="1" dirty="0"/>
              <a:t>Распределение показателей </a:t>
            </a:r>
            <a:r>
              <a:rPr lang="ru-RU" dirty="0"/>
              <a:t>объема государственных услуг (работ</a:t>
            </a:r>
            <a:r>
              <a:rPr lang="ru-RU" dirty="0" smtClean="0"/>
              <a:t>) </a:t>
            </a:r>
            <a:r>
              <a:rPr lang="ru-RU" dirty="0"/>
              <a:t>между </a:t>
            </a:r>
            <a:r>
              <a:rPr lang="ru-RU" dirty="0" smtClean="0"/>
              <a:t>обособленными </a:t>
            </a:r>
            <a:r>
              <a:rPr lang="ru-RU" dirty="0"/>
              <a:t>подразделениями </a:t>
            </a:r>
            <a:r>
              <a:rPr lang="ru-RU" dirty="0" smtClean="0"/>
              <a:t>учреждения  осуществляется </a:t>
            </a:r>
            <a:r>
              <a:rPr lang="ru-RU" b="1" dirty="0" smtClean="0"/>
              <a:t>не </a:t>
            </a:r>
            <a:r>
              <a:rPr lang="ru-RU" b="1" dirty="0"/>
              <a:t>позднее 10 рабочих дней </a:t>
            </a:r>
            <a:r>
              <a:rPr lang="ru-RU" dirty="0"/>
              <a:t>со дня утверждения </a:t>
            </a:r>
            <a:r>
              <a:rPr lang="ru-RU" dirty="0" smtClean="0"/>
              <a:t>задания учреждению </a:t>
            </a:r>
            <a:endParaRPr lang="ru-RU" dirty="0"/>
          </a:p>
          <a:p>
            <a:pPr marL="0" indent="0" algn="ctr">
              <a:buNone/>
            </a:pPr>
            <a:r>
              <a:rPr lang="ru-RU" b="1" dirty="0" smtClean="0"/>
              <a:t>Размещается на официальном сайте </a:t>
            </a:r>
            <a:r>
              <a:rPr lang="en-US" b="1" dirty="0" smtClean="0"/>
              <a:t>bus.gov.ru </a:t>
            </a:r>
            <a:r>
              <a:rPr lang="ru-RU" b="1" dirty="0" smtClean="0"/>
              <a:t>не </a:t>
            </a:r>
            <a:r>
              <a:rPr lang="ru-RU" b="1" dirty="0"/>
              <a:t>позднее </a:t>
            </a:r>
            <a:r>
              <a:rPr lang="en-US" b="1" dirty="0" smtClean="0"/>
              <a:t>5</a:t>
            </a:r>
            <a:r>
              <a:rPr lang="ru-RU" b="1" dirty="0" smtClean="0"/>
              <a:t> </a:t>
            </a:r>
            <a:r>
              <a:rPr lang="ru-RU" b="1" dirty="0"/>
              <a:t>рабочих дней</a:t>
            </a:r>
            <a:r>
              <a:rPr lang="ru-RU" dirty="0"/>
              <a:t>, следующих за днем принятия документов или внесения изменений в </a:t>
            </a:r>
            <a:r>
              <a:rPr lang="ru-RU" dirty="0" smtClean="0"/>
              <a:t>документы</a:t>
            </a:r>
            <a:endParaRPr lang="ru-RU" dirty="0"/>
          </a:p>
          <a:p>
            <a:pPr marL="0" indent="0" algn="ctr">
              <a:buNone/>
            </a:pPr>
            <a:r>
              <a:rPr lang="ru-RU" sz="2000" dirty="0" smtClean="0">
                <a:solidFill>
                  <a:schemeClr val="tx1"/>
                </a:solidFill>
              </a:rPr>
              <a:t>(приказ </a:t>
            </a:r>
            <a:r>
              <a:rPr lang="ru-RU" sz="2000" dirty="0">
                <a:solidFill>
                  <a:schemeClr val="tx1"/>
                </a:solidFill>
              </a:rPr>
              <a:t>Минфина России от 21.07.2011 №</a:t>
            </a:r>
            <a:r>
              <a:rPr lang="ru-RU" sz="2000" dirty="0" smtClean="0">
                <a:solidFill>
                  <a:schemeClr val="tx1"/>
                </a:solidFill>
              </a:rPr>
              <a:t> </a:t>
            </a:r>
            <a:r>
              <a:rPr lang="ru-RU" sz="2000" dirty="0">
                <a:solidFill>
                  <a:schemeClr val="tx1"/>
                </a:solidFill>
              </a:rPr>
              <a:t>86н </a:t>
            </a:r>
            <a:r>
              <a:rPr lang="ru-RU" sz="2000" dirty="0" smtClean="0">
                <a:solidFill>
                  <a:schemeClr val="tx1"/>
                </a:solidFill>
              </a:rPr>
              <a:t>«Об </a:t>
            </a:r>
            <a:r>
              <a:rPr lang="ru-RU" sz="2000" dirty="0">
                <a:solidFill>
                  <a:schemeClr val="tx1"/>
                </a:solidFill>
              </a:rPr>
              <a:t>утверждении порядка предоставления информации государственным (муниципальным) учреждением, ее размещения на официальном сайте в сети Интернет и ведения указанного </a:t>
            </a:r>
            <a:r>
              <a:rPr lang="ru-RU" sz="2000" dirty="0" smtClean="0">
                <a:solidFill>
                  <a:schemeClr val="tx1"/>
                </a:solidFill>
              </a:rPr>
              <a:t>сайта»)</a:t>
            </a:r>
            <a:endParaRPr lang="ru-RU" sz="2000" dirty="0">
              <a:solidFill>
                <a:schemeClr val="tx1"/>
              </a:solidFill>
            </a:endParaRPr>
          </a:p>
        </p:txBody>
      </p:sp>
    </p:spTree>
    <p:extLst>
      <p:ext uri="{BB962C8B-B14F-4D97-AF65-F5344CB8AC3E}">
        <p14:creationId xmlns:p14="http://schemas.microsoft.com/office/powerpoint/2010/main" val="290201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362857"/>
            <a:ext cx="8077200" cy="1407886"/>
          </a:xfrm>
        </p:spPr>
        <p:txBody>
          <a:bodyPr>
            <a:noAutofit/>
          </a:bodyPr>
          <a:lstStyle/>
          <a:p>
            <a:pPr algn="ctr"/>
            <a:r>
              <a:rPr lang="ru-RU" sz="3200" dirty="0" smtClean="0"/>
              <a:t>Внесение изменение в задание осуществляет путем утверждения нового задания</a:t>
            </a:r>
            <a:endParaRPr lang="ru-RU" sz="3200" dirty="0"/>
          </a:p>
        </p:txBody>
      </p:sp>
      <p:sp>
        <p:nvSpPr>
          <p:cNvPr id="3" name="Объект 2"/>
          <p:cNvSpPr>
            <a:spLocks noGrp="1"/>
          </p:cNvSpPr>
          <p:nvPr>
            <p:ph idx="1"/>
          </p:nvPr>
        </p:nvSpPr>
        <p:spPr>
          <a:xfrm>
            <a:off x="761999" y="1785258"/>
            <a:ext cx="7946571" cy="4267200"/>
          </a:xfrm>
        </p:spPr>
        <p:txBody>
          <a:bodyPr>
            <a:normAutofit fontScale="92500" lnSpcReduction="20000"/>
          </a:bodyPr>
          <a:lstStyle/>
          <a:p>
            <a:pPr marL="0" indent="0">
              <a:buNone/>
            </a:pPr>
            <a:r>
              <a:rPr lang="ru-RU" dirty="0"/>
              <a:t>В </a:t>
            </a:r>
            <a:r>
              <a:rPr lang="ru-RU" dirty="0" smtClean="0"/>
              <a:t>случае:</a:t>
            </a:r>
          </a:p>
          <a:p>
            <a:r>
              <a:rPr lang="ru-RU" dirty="0" smtClean="0"/>
              <a:t>внесения </a:t>
            </a:r>
            <a:r>
              <a:rPr lang="ru-RU" dirty="0"/>
              <a:t>изменений в показатели </a:t>
            </a:r>
            <a:r>
              <a:rPr lang="ru-RU" dirty="0" smtClean="0"/>
              <a:t>(объем, качество); </a:t>
            </a:r>
          </a:p>
          <a:p>
            <a:r>
              <a:rPr lang="ru-RU" dirty="0"/>
              <a:t>внесения изменений </a:t>
            </a:r>
            <a:r>
              <a:rPr lang="ru-RU" dirty="0" smtClean="0"/>
              <a:t>в </a:t>
            </a:r>
            <a:r>
              <a:rPr lang="ru-RU" dirty="0"/>
              <a:t>нормативные правовые акты, на основании которых было сформировано </a:t>
            </a:r>
            <a:r>
              <a:rPr lang="ru-RU" dirty="0" smtClean="0"/>
              <a:t>задание; </a:t>
            </a:r>
          </a:p>
          <a:p>
            <a:r>
              <a:rPr lang="ru-RU" dirty="0" smtClean="0"/>
              <a:t>изменения </a:t>
            </a:r>
            <a:r>
              <a:rPr lang="ru-RU" dirty="0"/>
              <a:t>размера бюджетных ассигнований, предусмотренных в </a:t>
            </a:r>
            <a:r>
              <a:rPr lang="ru-RU" dirty="0" smtClean="0"/>
              <a:t>бюджете на финансовое обеспечение </a:t>
            </a:r>
            <a:r>
              <a:rPr lang="ru-RU" dirty="0"/>
              <a:t>выполнения </a:t>
            </a:r>
            <a:r>
              <a:rPr lang="ru-RU" dirty="0" smtClean="0"/>
              <a:t>задания</a:t>
            </a:r>
            <a:r>
              <a:rPr lang="ru-RU" dirty="0"/>
              <a:t>, </a:t>
            </a:r>
            <a:r>
              <a:rPr lang="ru-RU" b="1" u="sng" dirty="0"/>
              <a:t>влекущих за собой изменение </a:t>
            </a:r>
            <a:r>
              <a:rPr lang="ru-RU" b="1" u="sng" dirty="0" smtClean="0"/>
              <a:t>задания</a:t>
            </a:r>
            <a:r>
              <a:rPr lang="ru-RU" u="sng" dirty="0"/>
              <a:t>, </a:t>
            </a:r>
            <a:endParaRPr lang="ru-RU" u="sng" dirty="0" smtClean="0"/>
          </a:p>
          <a:p>
            <a:r>
              <a:rPr lang="ru-RU" dirty="0" smtClean="0"/>
              <a:t>прогнозируемое невыполнение задания (на основании предварительного отчета учреждения в декабре)</a:t>
            </a:r>
          </a:p>
          <a:p>
            <a:pPr marL="0" indent="0" algn="ctr">
              <a:buNone/>
            </a:pPr>
            <a:r>
              <a:rPr lang="ru-RU" sz="4300" b="1" dirty="0" smtClean="0">
                <a:solidFill>
                  <a:schemeClr val="accent1">
                    <a:lumMod val="60000"/>
                    <a:lumOff val="40000"/>
                  </a:schemeClr>
                </a:solidFill>
              </a:rPr>
              <a:t>!</a:t>
            </a:r>
            <a:r>
              <a:rPr lang="ru-RU" dirty="0" smtClean="0"/>
              <a:t> </a:t>
            </a:r>
            <a:r>
              <a:rPr lang="ru-RU" dirty="0"/>
              <a:t>Значения показателей допустимых (возможных) отклонений, устанавливаемые на текущий финансовый год, могут быть изменены только при формировании </a:t>
            </a:r>
            <a:r>
              <a:rPr lang="ru-RU" dirty="0" smtClean="0"/>
              <a:t>задания </a:t>
            </a:r>
            <a:r>
              <a:rPr lang="ru-RU" dirty="0"/>
              <a:t>на очередной финансовый </a:t>
            </a:r>
            <a:r>
              <a:rPr lang="ru-RU" dirty="0" smtClean="0"/>
              <a:t>год </a:t>
            </a:r>
            <a:endParaRPr lang="ru-RU" dirty="0"/>
          </a:p>
          <a:p>
            <a:pPr marL="0" indent="0">
              <a:buNone/>
            </a:pPr>
            <a:endParaRPr lang="ru-RU" dirty="0"/>
          </a:p>
        </p:txBody>
      </p:sp>
    </p:spTree>
    <p:extLst>
      <p:ext uri="{BB962C8B-B14F-4D97-AF65-F5344CB8AC3E}">
        <p14:creationId xmlns:p14="http://schemas.microsoft.com/office/powerpoint/2010/main" val="3596123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6112250"/>
          </a:xfrm>
        </p:spPr>
        <p:txBody>
          <a:bodyPr>
            <a:noAutofit/>
          </a:bodyPr>
          <a:lstStyle/>
          <a:p>
            <a:pPr algn="ctr"/>
            <a:endParaRPr lang="ru-RU" sz="2000" dirty="0" smtClean="0"/>
          </a:p>
          <a:p>
            <a:pPr algn="ctr"/>
            <a:endParaRPr lang="ru-RU" sz="2000" dirty="0"/>
          </a:p>
          <a:p>
            <a:pPr algn="ctr"/>
            <a:endParaRPr lang="ru-RU" sz="2000" dirty="0" smtClean="0"/>
          </a:p>
          <a:p>
            <a:pPr algn="ctr"/>
            <a:r>
              <a:rPr lang="ru-RU" b="1" dirty="0" smtClean="0">
                <a:solidFill>
                  <a:schemeClr val="tx1"/>
                </a:solidFill>
              </a:rPr>
              <a:t>ОТЧЕТНОСТЬ О  ВЫПОЛНЕНИИ ЗАДАНИЯ:</a:t>
            </a:r>
          </a:p>
          <a:p>
            <a:pPr algn="ctr"/>
            <a:endParaRPr lang="ru-RU" dirty="0">
              <a:solidFill>
                <a:schemeClr val="tx1"/>
              </a:solidFill>
            </a:endParaRPr>
          </a:p>
          <a:p>
            <a:pPr algn="ctr"/>
            <a:r>
              <a:rPr lang="ru-RU" dirty="0" smtClean="0">
                <a:solidFill>
                  <a:schemeClr val="tx1"/>
                </a:solidFill>
              </a:rPr>
              <a:t>В сроки, установленные заданием учредителя по установленной форме.</a:t>
            </a:r>
          </a:p>
          <a:p>
            <a:pPr algn="ctr"/>
            <a:endParaRPr lang="ru-RU" dirty="0" smtClean="0">
              <a:solidFill>
                <a:schemeClr val="tx1"/>
              </a:solidFill>
            </a:endParaRPr>
          </a:p>
          <a:p>
            <a:pPr algn="ctr"/>
            <a:r>
              <a:rPr lang="ru-RU" b="1" u="sng" dirty="0" smtClean="0">
                <a:solidFill>
                  <a:schemeClr val="tx1"/>
                </a:solidFill>
              </a:rPr>
              <a:t>ОБЯЗАТЕЛЬНО!!!!</a:t>
            </a:r>
            <a:r>
              <a:rPr lang="ru-RU" dirty="0" smtClean="0">
                <a:solidFill>
                  <a:schemeClr val="tx1"/>
                </a:solidFill>
              </a:rPr>
              <a:t> </a:t>
            </a:r>
            <a:r>
              <a:rPr lang="ru-RU" b="1" dirty="0" smtClean="0">
                <a:solidFill>
                  <a:schemeClr val="tx1"/>
                </a:solidFill>
              </a:rPr>
              <a:t>предварительный отчет</a:t>
            </a:r>
            <a:r>
              <a:rPr lang="ru-RU" dirty="0" smtClean="0">
                <a:solidFill>
                  <a:schemeClr val="tx1"/>
                </a:solidFill>
              </a:rPr>
              <a:t> об исполнении задания за соответствующий год. Представляется </a:t>
            </a:r>
            <a:r>
              <a:rPr lang="ru-RU" b="1" dirty="0" smtClean="0">
                <a:solidFill>
                  <a:schemeClr val="tx1"/>
                </a:solidFill>
              </a:rPr>
              <a:t>за 5 </a:t>
            </a:r>
            <a:r>
              <a:rPr lang="ru-RU" b="1" dirty="0">
                <a:solidFill>
                  <a:schemeClr val="tx1"/>
                </a:solidFill>
              </a:rPr>
              <a:t>рабочих дней</a:t>
            </a:r>
            <a:r>
              <a:rPr lang="ru-RU" dirty="0">
                <a:solidFill>
                  <a:schemeClr val="tx1"/>
                </a:solidFill>
              </a:rPr>
              <a:t> до дня перечисления субсидии в </a:t>
            </a:r>
            <a:r>
              <a:rPr lang="ru-RU" dirty="0" smtClean="0">
                <a:solidFill>
                  <a:schemeClr val="tx1"/>
                </a:solidFill>
              </a:rPr>
              <a:t>декабре, </a:t>
            </a:r>
            <a:r>
              <a:rPr lang="ru-RU" dirty="0">
                <a:solidFill>
                  <a:schemeClr val="tx1"/>
                </a:solidFill>
              </a:rPr>
              <a:t>но не позднее 1 декабря текущего финансового </a:t>
            </a:r>
            <a:r>
              <a:rPr lang="ru-RU" dirty="0" smtClean="0">
                <a:solidFill>
                  <a:schemeClr val="tx1"/>
                </a:solidFill>
              </a:rPr>
              <a:t>года.</a:t>
            </a:r>
          </a:p>
          <a:p>
            <a:pPr algn="ctr"/>
            <a:endParaRPr lang="ru-RU" sz="2000" dirty="0" smtClean="0">
              <a:solidFill>
                <a:schemeClr val="tx1"/>
              </a:solidFill>
            </a:endParaRPr>
          </a:p>
          <a:p>
            <a:pPr algn="ctr"/>
            <a:r>
              <a:rPr lang="ru-RU" dirty="0">
                <a:solidFill>
                  <a:schemeClr val="tx1"/>
                </a:solidFill>
              </a:rPr>
              <a:t>Годовой отчет об исполнении задания предоставляется не позднее  </a:t>
            </a:r>
            <a:r>
              <a:rPr lang="ru-RU" b="1" dirty="0">
                <a:solidFill>
                  <a:schemeClr val="tx1"/>
                </a:solidFill>
              </a:rPr>
              <a:t>1 февраля года</a:t>
            </a:r>
            <a:r>
              <a:rPr lang="ru-RU" dirty="0">
                <a:solidFill>
                  <a:schemeClr val="tx1"/>
                </a:solidFill>
              </a:rPr>
              <a:t>, следующего за отчетным.</a:t>
            </a:r>
          </a:p>
          <a:p>
            <a:pPr algn="ctr"/>
            <a:endParaRPr lang="ru-RU" dirty="0" smtClean="0"/>
          </a:p>
          <a:p>
            <a:pPr marL="0" indent="0">
              <a:buNone/>
            </a:pPr>
            <a:endParaRPr lang="ru-RU" dirty="0"/>
          </a:p>
        </p:txBody>
      </p:sp>
    </p:spTree>
    <p:extLst>
      <p:ext uri="{BB962C8B-B14F-4D97-AF65-F5344CB8AC3E}">
        <p14:creationId xmlns:p14="http://schemas.microsoft.com/office/powerpoint/2010/main" val="3215135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marL="0" indent="0" algn="ctr">
              <a:buNone/>
            </a:pPr>
            <a:r>
              <a:rPr lang="ru-RU" sz="3200" b="1" dirty="0" smtClean="0"/>
              <a:t>Ст. 78.1 Бюджетного кодекса РФ </a:t>
            </a:r>
          </a:p>
          <a:p>
            <a:pPr marL="0" indent="0" algn="ctr">
              <a:buNone/>
            </a:pPr>
            <a:r>
              <a:rPr lang="ru-RU" dirty="0"/>
              <a:t>В бюджетах бюджетной системы Российской Федерации предусматриваются </a:t>
            </a:r>
            <a:r>
              <a:rPr lang="ru-RU" b="1" u="sng" dirty="0"/>
              <a:t>субсидии</a:t>
            </a:r>
            <a:r>
              <a:rPr lang="ru-RU" dirty="0"/>
              <a:t> бюджетным и автономным учреждениям на финансовое обеспечение выполнения ими </a:t>
            </a:r>
            <a:r>
              <a:rPr lang="ru-RU" dirty="0" smtClean="0"/>
              <a:t>задания</a:t>
            </a:r>
            <a:r>
              <a:rPr lang="ru-RU" dirty="0"/>
              <a:t>, рассчитанные с учетом нормативных затрат на оказание ими </a:t>
            </a:r>
            <a:r>
              <a:rPr lang="ru-RU" dirty="0" smtClean="0"/>
              <a:t>услуг и </a:t>
            </a:r>
            <a:r>
              <a:rPr lang="ru-RU" dirty="0"/>
              <a:t>нормативных затрат на содержание государственного (муниципального) </a:t>
            </a:r>
            <a:r>
              <a:rPr lang="ru-RU" dirty="0" smtClean="0"/>
              <a:t>имущества </a:t>
            </a:r>
          </a:p>
          <a:p>
            <a:pPr marL="0" indent="0" algn="ctr">
              <a:buNone/>
            </a:pPr>
            <a:endParaRPr lang="ru-RU" dirty="0" smtClean="0"/>
          </a:p>
          <a:p>
            <a:pPr marL="0" indent="0" algn="ctr">
              <a:buNone/>
            </a:pPr>
            <a:r>
              <a:rPr lang="ru-RU" dirty="0" smtClean="0"/>
              <a:t>Субсидия направляется на основании Соглашения с учреждением, в котором определяются </a:t>
            </a:r>
            <a:r>
              <a:rPr lang="ru-RU" dirty="0"/>
              <a:t>права, обязанности и ответственность сторон, порядок, условия, объем и периодичность перечисления субсидии в течение финансового </a:t>
            </a:r>
            <a:r>
              <a:rPr lang="ru-RU" dirty="0" smtClean="0"/>
              <a:t>года </a:t>
            </a:r>
            <a:endParaRPr lang="ru-RU" dirty="0"/>
          </a:p>
          <a:p>
            <a:pPr marL="0" indent="0" algn="ctr">
              <a:buNone/>
            </a:pPr>
            <a:endParaRPr lang="ru-RU" dirty="0"/>
          </a:p>
        </p:txBody>
      </p:sp>
    </p:spTree>
    <p:extLst>
      <p:ext uri="{BB962C8B-B14F-4D97-AF65-F5344CB8AC3E}">
        <p14:creationId xmlns:p14="http://schemas.microsoft.com/office/powerpoint/2010/main" val="4180489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marL="0" indent="0" algn="ctr">
              <a:buNone/>
            </a:pPr>
            <a:r>
              <a:rPr lang="ru-RU" b="1" dirty="0"/>
              <a:t>Федеральный закон от 12.01.1996 </a:t>
            </a:r>
            <a:r>
              <a:rPr lang="ru-RU" b="1" dirty="0" smtClean="0"/>
              <a:t>№ </a:t>
            </a:r>
            <a:r>
              <a:rPr lang="ru-RU" b="1" dirty="0"/>
              <a:t>7-ФЗ </a:t>
            </a:r>
            <a:endParaRPr lang="ru-RU" b="1" dirty="0" smtClean="0"/>
          </a:p>
          <a:p>
            <a:pPr marL="0" indent="0" algn="ctr">
              <a:buNone/>
            </a:pPr>
            <a:r>
              <a:rPr lang="ru-RU" b="1" dirty="0" smtClean="0"/>
              <a:t>«О </a:t>
            </a:r>
            <a:r>
              <a:rPr lang="ru-RU" b="1" dirty="0"/>
              <a:t>некоммерческих </a:t>
            </a:r>
            <a:r>
              <a:rPr lang="ru-RU" b="1" dirty="0" smtClean="0"/>
              <a:t>организациях»</a:t>
            </a:r>
          </a:p>
          <a:p>
            <a:pPr marL="0" indent="0" algn="ctr">
              <a:buNone/>
            </a:pPr>
            <a:r>
              <a:rPr lang="ru-RU" b="1" dirty="0"/>
              <a:t>Федеральный закон от 03.11.2006 </a:t>
            </a:r>
            <a:r>
              <a:rPr lang="ru-RU" b="1" dirty="0" smtClean="0"/>
              <a:t> № </a:t>
            </a:r>
            <a:r>
              <a:rPr lang="ru-RU" b="1" dirty="0"/>
              <a:t>174-ФЗ </a:t>
            </a:r>
            <a:endParaRPr lang="ru-RU" b="1" dirty="0" smtClean="0"/>
          </a:p>
          <a:p>
            <a:pPr marL="0" indent="0" algn="ctr">
              <a:buNone/>
            </a:pPr>
            <a:r>
              <a:rPr lang="ru-RU" b="1" dirty="0" smtClean="0"/>
              <a:t>«Об </a:t>
            </a:r>
            <a:r>
              <a:rPr lang="ru-RU" b="1" dirty="0"/>
              <a:t>автономных </a:t>
            </a:r>
            <a:r>
              <a:rPr lang="ru-RU" b="1" dirty="0" smtClean="0"/>
              <a:t>учреждениях»</a:t>
            </a:r>
          </a:p>
          <a:p>
            <a:pPr marL="0" indent="0" algn="ctr">
              <a:buNone/>
            </a:pPr>
            <a:endParaRPr lang="ru-RU" b="1" dirty="0" smtClean="0"/>
          </a:p>
          <a:p>
            <a:pPr marL="0" indent="0" algn="ctr">
              <a:buNone/>
            </a:pPr>
            <a:r>
              <a:rPr lang="ru-RU" b="1" dirty="0" smtClean="0">
                <a:solidFill>
                  <a:schemeClr val="accent6">
                    <a:lumMod val="50000"/>
                  </a:schemeClr>
                </a:solidFill>
              </a:rPr>
              <a:t>Государственное (муниципальное) задание является основным документом учреждения на ряду с Уставом </a:t>
            </a:r>
          </a:p>
          <a:p>
            <a:pPr marL="0" indent="0" algn="ctr">
              <a:buNone/>
            </a:pPr>
            <a:r>
              <a:rPr lang="ru-RU" b="1" dirty="0" smtClean="0">
                <a:solidFill>
                  <a:schemeClr val="accent6">
                    <a:lumMod val="50000"/>
                  </a:schemeClr>
                </a:solidFill>
              </a:rPr>
              <a:t> </a:t>
            </a:r>
          </a:p>
          <a:p>
            <a:pPr marL="0" indent="0" algn="ctr">
              <a:buNone/>
            </a:pPr>
            <a:r>
              <a:rPr lang="ru-RU" b="1" dirty="0" smtClean="0">
                <a:solidFill>
                  <a:schemeClr val="accent6">
                    <a:lumMod val="50000"/>
                  </a:schemeClr>
                </a:solidFill>
              </a:rPr>
              <a:t>Бюджетное, автономное учреждение </a:t>
            </a:r>
            <a:r>
              <a:rPr lang="ru-RU" b="1" dirty="0">
                <a:solidFill>
                  <a:schemeClr val="accent6">
                    <a:lumMod val="50000"/>
                  </a:schemeClr>
                </a:solidFill>
              </a:rPr>
              <a:t>не может отказаться от выполнения </a:t>
            </a:r>
            <a:r>
              <a:rPr lang="ru-RU" b="1" dirty="0" smtClean="0">
                <a:solidFill>
                  <a:schemeClr val="accent6">
                    <a:lumMod val="50000"/>
                  </a:schemeClr>
                </a:solidFill>
              </a:rPr>
              <a:t>задания учредителя</a:t>
            </a:r>
            <a:endParaRPr lang="ru-RU" b="1" dirty="0">
              <a:solidFill>
                <a:schemeClr val="accent6">
                  <a:lumMod val="50000"/>
                </a:schemeClr>
              </a:solidFill>
            </a:endParaRPr>
          </a:p>
          <a:p>
            <a:pPr marL="0" indent="0" algn="ctr">
              <a:buNone/>
            </a:pPr>
            <a:endParaRPr lang="ru-RU" dirty="0">
              <a:solidFill>
                <a:schemeClr val="accent6">
                  <a:lumMod val="50000"/>
                </a:schemeClr>
              </a:solidFill>
            </a:endParaRPr>
          </a:p>
        </p:txBody>
      </p:sp>
    </p:spTree>
    <p:extLst>
      <p:ext uri="{BB962C8B-B14F-4D97-AF65-F5344CB8AC3E}">
        <p14:creationId xmlns:p14="http://schemas.microsoft.com/office/powerpoint/2010/main" val="331495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5618766"/>
          </a:xfrm>
        </p:spPr>
        <p:txBody>
          <a:bodyPr>
            <a:noAutofit/>
          </a:bodyPr>
          <a:lstStyle/>
          <a:p>
            <a:pPr marL="0" indent="0" algn="just">
              <a:buNone/>
            </a:pPr>
            <a:endParaRPr lang="ru-RU" dirty="0" smtClean="0"/>
          </a:p>
          <a:p>
            <a:pPr marL="0" indent="0" algn="ctr">
              <a:buNone/>
            </a:pPr>
            <a:r>
              <a:rPr lang="ru-RU" b="1" dirty="0">
                <a:solidFill>
                  <a:schemeClr val="tx1"/>
                </a:solidFill>
              </a:rPr>
              <a:t>Постановление главы администрации (губернатора) Краснодарского края от 20.11.2015 № 1081 </a:t>
            </a:r>
          </a:p>
          <a:p>
            <a:pPr marL="0" indent="0" algn="just">
              <a:buNone/>
            </a:pPr>
            <a:endParaRPr lang="ru-RU" dirty="0"/>
          </a:p>
          <a:p>
            <a:pPr marL="0" indent="0" algn="just">
              <a:buNone/>
            </a:pPr>
            <a:r>
              <a:rPr lang="ru-RU" dirty="0" smtClean="0"/>
              <a:t>Финансовое </a:t>
            </a:r>
            <a:r>
              <a:rPr lang="ru-RU" dirty="0"/>
              <a:t>обеспечение выполнения </a:t>
            </a:r>
            <a:r>
              <a:rPr lang="ru-RU" dirty="0" smtClean="0"/>
              <a:t>задания </a:t>
            </a:r>
            <a:r>
              <a:rPr lang="ru-RU" dirty="0"/>
              <a:t>осуществляется в пределах бюджетных ассигнований, предусмотренных в </a:t>
            </a:r>
            <a:r>
              <a:rPr lang="ru-RU" dirty="0" smtClean="0"/>
              <a:t>бюджете </a:t>
            </a:r>
            <a:r>
              <a:rPr lang="ru-RU" dirty="0"/>
              <a:t>на указанные </a:t>
            </a:r>
            <a:r>
              <a:rPr lang="ru-RU" dirty="0" smtClean="0"/>
              <a:t>цели.</a:t>
            </a:r>
          </a:p>
          <a:p>
            <a:pPr marL="0" indent="0" algn="just">
              <a:buNone/>
            </a:pPr>
            <a:endParaRPr lang="ru-RU" dirty="0" smtClean="0"/>
          </a:p>
          <a:p>
            <a:pPr marL="0" indent="0" algn="just">
              <a:buNone/>
            </a:pPr>
            <a:r>
              <a:rPr lang="ru-RU" dirty="0"/>
              <a:t>Уменьшение объема субсидии </a:t>
            </a:r>
            <a:r>
              <a:rPr lang="ru-RU" b="1" dirty="0"/>
              <a:t>в течение срока выполнения </a:t>
            </a:r>
            <a:r>
              <a:rPr lang="ru-RU" dirty="0" smtClean="0"/>
              <a:t>задания </a:t>
            </a:r>
            <a:r>
              <a:rPr lang="ru-RU" dirty="0"/>
              <a:t>осуществляется только </a:t>
            </a:r>
            <a:r>
              <a:rPr lang="ru-RU" dirty="0" smtClean="0"/>
              <a:t>при условии </a:t>
            </a:r>
            <a:r>
              <a:rPr lang="ru-RU" dirty="0"/>
              <a:t>уменьшения показателей, характеризующих </a:t>
            </a:r>
            <a:r>
              <a:rPr lang="ru-RU" b="1" dirty="0"/>
              <a:t>объем</a:t>
            </a:r>
            <a:r>
              <a:rPr lang="ru-RU" dirty="0"/>
              <a:t> </a:t>
            </a:r>
            <a:r>
              <a:rPr lang="ru-RU" dirty="0" smtClean="0"/>
              <a:t>услуги </a:t>
            </a:r>
            <a:r>
              <a:rPr lang="ru-RU" dirty="0"/>
              <a:t>(работы), указанных в </a:t>
            </a:r>
            <a:r>
              <a:rPr lang="ru-RU" dirty="0" smtClean="0"/>
              <a:t>задании (ст. 9.2 ФЗ №7-ФЗ).</a:t>
            </a:r>
          </a:p>
          <a:p>
            <a:pPr marL="0" indent="0" algn="just">
              <a:buNone/>
            </a:pPr>
            <a:endParaRPr lang="ru-RU" sz="2200" dirty="0" smtClean="0"/>
          </a:p>
          <a:p>
            <a:pPr marL="0" indent="0">
              <a:buNone/>
            </a:pPr>
            <a:endParaRPr lang="ru-RU" dirty="0"/>
          </a:p>
        </p:txBody>
      </p:sp>
    </p:spTree>
    <p:extLst>
      <p:ext uri="{BB962C8B-B14F-4D97-AF65-F5344CB8AC3E}">
        <p14:creationId xmlns:p14="http://schemas.microsoft.com/office/powerpoint/2010/main" val="156027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5618766"/>
          </a:xfrm>
        </p:spPr>
        <p:txBody>
          <a:bodyPr>
            <a:noAutofit/>
          </a:bodyPr>
          <a:lstStyle/>
          <a:p>
            <a:pPr marL="0" indent="0" algn="just">
              <a:buNone/>
            </a:pPr>
            <a:endParaRPr lang="ru-RU" dirty="0" smtClean="0"/>
          </a:p>
          <a:p>
            <a:pPr marL="0" indent="0" algn="ctr">
              <a:buNone/>
            </a:pPr>
            <a:r>
              <a:rPr lang="ru-RU" b="1" dirty="0">
                <a:solidFill>
                  <a:schemeClr val="tx1"/>
                </a:solidFill>
              </a:rPr>
              <a:t> Распоряжение Правительства РФ от 26.11.2012 </a:t>
            </a:r>
            <a:r>
              <a:rPr lang="ru-RU" b="1" dirty="0" smtClean="0">
                <a:solidFill>
                  <a:schemeClr val="tx1"/>
                </a:solidFill>
              </a:rPr>
              <a:t>№ </a:t>
            </a:r>
            <a:r>
              <a:rPr lang="ru-RU" b="1" dirty="0">
                <a:solidFill>
                  <a:schemeClr val="tx1"/>
                </a:solidFill>
              </a:rPr>
              <a:t>2190-р </a:t>
            </a:r>
            <a:r>
              <a:rPr lang="ru-RU" b="1" dirty="0" smtClean="0">
                <a:solidFill>
                  <a:schemeClr val="tx1"/>
                </a:solidFill>
              </a:rPr>
              <a:t>«Об </a:t>
            </a:r>
            <a:r>
              <a:rPr lang="ru-RU" b="1" dirty="0">
                <a:solidFill>
                  <a:schemeClr val="tx1"/>
                </a:solidFill>
              </a:rPr>
              <a:t>утверждении Программы поэтапного совершенствования системы оплаты труда в государственных (муниципальных) учреждениях на 2012 - 2018 </a:t>
            </a:r>
            <a:r>
              <a:rPr lang="ru-RU" b="1" dirty="0" smtClean="0">
                <a:solidFill>
                  <a:schemeClr val="tx1"/>
                </a:solidFill>
              </a:rPr>
              <a:t>годы»</a:t>
            </a:r>
            <a:endParaRPr lang="ru-RU" dirty="0"/>
          </a:p>
          <a:p>
            <a:pPr marL="0" indent="0" algn="ctr">
              <a:buNone/>
            </a:pPr>
            <a:r>
              <a:rPr lang="ru-RU" dirty="0"/>
              <a:t>В связи с тем что увеличение размеров субсидии не связано с соразмерным увеличением объема государственного (муниципального) задания соответствующим учреждениям, в отношении каждой услуги, включенной в государственное задание </a:t>
            </a:r>
            <a:r>
              <a:rPr lang="ru-RU" dirty="0" smtClean="0"/>
              <a:t>….., </a:t>
            </a:r>
            <a:r>
              <a:rPr lang="ru-RU" b="1" dirty="0"/>
              <a:t>должны быть изменены значения нормативных затрат на ее оказание</a:t>
            </a:r>
            <a:r>
              <a:rPr lang="ru-RU" dirty="0"/>
              <a:t> за счет увеличения затрат на оплату труда. </a:t>
            </a:r>
            <a:endParaRPr lang="ru-RU" sz="2200" dirty="0" smtClean="0"/>
          </a:p>
          <a:p>
            <a:pPr marL="0" indent="0">
              <a:buNone/>
            </a:pPr>
            <a:endParaRPr lang="ru-RU" dirty="0"/>
          </a:p>
        </p:txBody>
      </p:sp>
    </p:spTree>
    <p:extLst>
      <p:ext uri="{BB962C8B-B14F-4D97-AF65-F5344CB8AC3E}">
        <p14:creationId xmlns:p14="http://schemas.microsoft.com/office/powerpoint/2010/main" val="9553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6112250"/>
          </a:xfrm>
        </p:spPr>
        <p:txBody>
          <a:bodyPr>
            <a:noAutofit/>
          </a:bodyPr>
          <a:lstStyle/>
          <a:p>
            <a:pPr algn="ctr"/>
            <a:endParaRPr lang="ru-RU" sz="2000" dirty="0" smtClean="0"/>
          </a:p>
          <a:p>
            <a:pPr algn="ctr"/>
            <a:endParaRPr lang="ru-RU" sz="2000" dirty="0"/>
          </a:p>
          <a:p>
            <a:pPr algn="ctr"/>
            <a:r>
              <a:rPr lang="ru-RU" sz="2000" dirty="0" smtClean="0"/>
              <a:t>Перечисление субсидии в декабре осуществляется только после представления учреждением </a:t>
            </a:r>
            <a:r>
              <a:rPr lang="ru-RU" sz="2000" b="1" dirty="0" smtClean="0"/>
              <a:t>предварительного отчета</a:t>
            </a:r>
            <a:r>
              <a:rPr lang="ru-RU" sz="2000" dirty="0" smtClean="0"/>
              <a:t> об исполнении задания за соответствующий год. </a:t>
            </a:r>
          </a:p>
          <a:p>
            <a:pPr algn="ctr"/>
            <a:r>
              <a:rPr lang="ru-RU" sz="2000" dirty="0" smtClean="0"/>
              <a:t>Если </a:t>
            </a:r>
            <a:r>
              <a:rPr lang="ru-RU" sz="2000" dirty="0"/>
              <a:t>показатели объема </a:t>
            </a:r>
            <a:r>
              <a:rPr lang="ru-RU" sz="2000" dirty="0" smtClean="0"/>
              <a:t>услуги </a:t>
            </a:r>
            <a:r>
              <a:rPr lang="ru-RU" sz="2000" dirty="0"/>
              <a:t>(работы), указанные в предварительном </a:t>
            </a:r>
            <a:r>
              <a:rPr lang="ru-RU" sz="2000" dirty="0" smtClean="0"/>
              <a:t>отчете, </a:t>
            </a:r>
            <a:r>
              <a:rPr lang="ru-RU" sz="2000" dirty="0"/>
              <a:t>меньше показателей объема, установленных в </a:t>
            </a:r>
            <a:r>
              <a:rPr lang="ru-RU" sz="2000" dirty="0" smtClean="0"/>
              <a:t>задании</a:t>
            </a:r>
            <a:r>
              <a:rPr lang="ru-RU" sz="2000" dirty="0"/>
              <a:t>, </a:t>
            </a:r>
            <a:r>
              <a:rPr lang="ru-RU" sz="2000" dirty="0" smtClean="0"/>
              <a:t>то </a:t>
            </a:r>
            <a:r>
              <a:rPr lang="ru-RU" sz="2000" dirty="0"/>
              <a:t>вносятся изменения в </a:t>
            </a:r>
            <a:r>
              <a:rPr lang="ru-RU" sz="2000" dirty="0" smtClean="0"/>
              <a:t>задание </a:t>
            </a:r>
            <a:r>
              <a:rPr lang="ru-RU" sz="2000" dirty="0"/>
              <a:t>с соответствующим уменьшением объема субсидии пропорционально невыполненному объему </a:t>
            </a:r>
            <a:r>
              <a:rPr lang="ru-RU" sz="2000" dirty="0" smtClean="0"/>
              <a:t>услуг </a:t>
            </a:r>
            <a:r>
              <a:rPr lang="ru-RU" sz="2000" dirty="0"/>
              <a:t>(работ</a:t>
            </a:r>
            <a:r>
              <a:rPr lang="ru-RU" sz="2000" dirty="0" smtClean="0"/>
              <a:t>). Соответствующие </a:t>
            </a:r>
            <a:r>
              <a:rPr lang="ru-RU" sz="2000" dirty="0"/>
              <a:t>средства субсидии подлежат перечислению </a:t>
            </a:r>
            <a:r>
              <a:rPr lang="ru-RU" sz="2000" dirty="0" smtClean="0"/>
              <a:t>бюджетным </a:t>
            </a:r>
            <a:r>
              <a:rPr lang="ru-RU" sz="2000" dirty="0"/>
              <a:t>или </a:t>
            </a:r>
            <a:r>
              <a:rPr lang="ru-RU" sz="2000" dirty="0" smtClean="0"/>
              <a:t>автономным </a:t>
            </a:r>
            <a:r>
              <a:rPr lang="ru-RU" sz="2000" dirty="0"/>
              <a:t>учреждением </a:t>
            </a:r>
            <a:r>
              <a:rPr lang="ru-RU" sz="2000" dirty="0" smtClean="0"/>
              <a:t>в бюджет </a:t>
            </a:r>
            <a:r>
              <a:rPr lang="ru-RU" sz="2000" dirty="0"/>
              <a:t>до окончания текущего финансового </a:t>
            </a:r>
            <a:r>
              <a:rPr lang="ru-RU" sz="2000" dirty="0" smtClean="0"/>
              <a:t>года</a:t>
            </a:r>
            <a:endParaRPr lang="ru-RU" sz="2000" dirty="0"/>
          </a:p>
          <a:p>
            <a:pPr algn="ctr"/>
            <a:r>
              <a:rPr lang="ru-RU" sz="1800" b="1" dirty="0"/>
              <a:t>Ст. 78.1 Бюджетного кодекса РФ</a:t>
            </a:r>
          </a:p>
          <a:p>
            <a:pPr marL="0" indent="0" algn="ctr">
              <a:buNone/>
            </a:pPr>
            <a:r>
              <a:rPr lang="ru-RU" sz="1800" dirty="0"/>
              <a:t>В договоры бюджетных и автономных учреждений о поставке товаров, выполнении работ, оказании услуг, подлежащие оплате за счет субсидий,</a:t>
            </a:r>
            <a:r>
              <a:rPr lang="ru-RU" sz="1800" dirty="0">
                <a:hlinkClick r:id="rId2"/>
              </a:rPr>
              <a:t> включается условие о возможности изменения по соглашению сторон размера и (или) сроков оплаты и (или) объема товаров, работ, услуг в случае уменьшения получателю бюджетных средств, предоставляющему субсидии, ранее доведенных в установленном порядке лимитов бюджетных обязательств на предоставление субсидии.</a:t>
            </a:r>
            <a:endParaRPr lang="ru-RU" sz="1800" dirty="0"/>
          </a:p>
          <a:p>
            <a:pPr algn="ctr"/>
            <a:endParaRPr lang="ru-RU" dirty="0" smtClean="0"/>
          </a:p>
          <a:p>
            <a:pPr marL="0" indent="0">
              <a:buNone/>
            </a:pPr>
            <a:endParaRPr lang="ru-RU" dirty="0"/>
          </a:p>
        </p:txBody>
      </p:sp>
    </p:spTree>
    <p:extLst>
      <p:ext uri="{BB962C8B-B14F-4D97-AF65-F5344CB8AC3E}">
        <p14:creationId xmlns:p14="http://schemas.microsoft.com/office/powerpoint/2010/main" val="1059242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5456" y="260648"/>
            <a:ext cx="8229600" cy="6264696"/>
          </a:xfrm>
        </p:spPr>
        <p:txBody>
          <a:bodyPr>
            <a:noAutofit/>
          </a:bodyPr>
          <a:lstStyle/>
          <a:p>
            <a:pPr marL="0" indent="0" algn="ctr">
              <a:buNone/>
            </a:pPr>
            <a:r>
              <a:rPr lang="ru-RU" sz="3200" b="1" dirty="0"/>
              <a:t>Федеральный закон </a:t>
            </a:r>
          </a:p>
          <a:p>
            <a:pPr marL="0" indent="0" algn="ctr">
              <a:buNone/>
            </a:pPr>
            <a:r>
              <a:rPr lang="ru-RU" sz="3200" b="1" dirty="0"/>
              <a:t>от 5 ноября 2015 года № 301-ФЗ</a:t>
            </a:r>
            <a:endParaRPr lang="ru-RU" sz="3200" b="1" dirty="0">
              <a:solidFill>
                <a:schemeClr val="accent6">
                  <a:lumMod val="50000"/>
                </a:schemeClr>
              </a:solidFill>
            </a:endParaRPr>
          </a:p>
          <a:p>
            <a:pPr marL="0" indent="0" algn="ctr">
              <a:buNone/>
            </a:pPr>
            <a:r>
              <a:rPr lang="ru-RU" sz="3200" dirty="0" smtClean="0"/>
              <a:t>внес изменения </a:t>
            </a:r>
            <a:r>
              <a:rPr lang="ru-RU" sz="3200" b="1" dirty="0" smtClean="0"/>
              <a:t>в статью </a:t>
            </a:r>
            <a:r>
              <a:rPr lang="ru-RU" sz="3200" b="1" dirty="0"/>
              <a:t>30 Федерального </a:t>
            </a:r>
            <a:r>
              <a:rPr lang="ru-RU" sz="3200" b="1" dirty="0" smtClean="0"/>
              <a:t>закона от 5 мая 2010 года </a:t>
            </a:r>
            <a:r>
              <a:rPr lang="ru-RU" sz="3200" b="1" dirty="0"/>
              <a:t>№ 83-ФЗ </a:t>
            </a:r>
            <a:endParaRPr lang="ru-RU" sz="3200" b="1" dirty="0" smtClean="0"/>
          </a:p>
          <a:p>
            <a:pPr marL="0" indent="0" algn="ctr">
              <a:buNone/>
            </a:pPr>
            <a:endParaRPr lang="ru-RU" sz="3200" b="1" dirty="0"/>
          </a:p>
          <a:p>
            <a:pPr marL="0" indent="0" algn="ctr">
              <a:buNone/>
            </a:pPr>
            <a:r>
              <a:rPr lang="ru-RU" sz="3200" b="1" dirty="0" smtClean="0"/>
              <a:t>и статью </a:t>
            </a:r>
            <a:r>
              <a:rPr lang="ru-RU" sz="3200" b="1" dirty="0"/>
              <a:t>2 Федерального закона </a:t>
            </a:r>
            <a:endParaRPr lang="ru-RU" sz="3200" b="1" dirty="0" smtClean="0"/>
          </a:p>
          <a:p>
            <a:pPr marL="0" indent="0" algn="ctr">
              <a:buNone/>
            </a:pPr>
            <a:r>
              <a:rPr lang="ru-RU" sz="3200" b="1" dirty="0" smtClean="0"/>
              <a:t>от  3 ноября 2006 года № 174-ФЗ</a:t>
            </a:r>
          </a:p>
          <a:p>
            <a:pPr marL="0" indent="0" algn="ctr">
              <a:buNone/>
            </a:pPr>
            <a:endParaRPr lang="ru-RU" sz="3200" b="1" dirty="0" smtClean="0"/>
          </a:p>
        </p:txBody>
      </p:sp>
    </p:spTree>
    <p:extLst>
      <p:ext uri="{BB962C8B-B14F-4D97-AF65-F5344CB8AC3E}">
        <p14:creationId xmlns:p14="http://schemas.microsoft.com/office/powerpoint/2010/main" val="4222858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5456" y="260648"/>
            <a:ext cx="8229600" cy="6264696"/>
          </a:xfrm>
        </p:spPr>
        <p:txBody>
          <a:bodyPr>
            <a:noAutofit/>
          </a:bodyPr>
          <a:lstStyle/>
          <a:p>
            <a:pPr algn="ctr"/>
            <a:endParaRPr lang="ru-RU" sz="2000" dirty="0" smtClean="0">
              <a:solidFill>
                <a:schemeClr val="tx1"/>
              </a:solidFill>
            </a:endParaRPr>
          </a:p>
          <a:p>
            <a:pPr algn="ctr"/>
            <a:r>
              <a:rPr lang="ru-RU" sz="2000" dirty="0" smtClean="0">
                <a:solidFill>
                  <a:schemeClr val="tx1"/>
                </a:solidFill>
              </a:rPr>
              <a:t>Не </a:t>
            </a:r>
            <a:r>
              <a:rPr lang="ru-RU" sz="2000" dirty="0">
                <a:solidFill>
                  <a:schemeClr val="tx1"/>
                </a:solidFill>
              </a:rPr>
              <a:t>использованные в текущем финансовом году </a:t>
            </a:r>
            <a:r>
              <a:rPr lang="ru-RU" sz="2000" dirty="0" smtClean="0">
                <a:solidFill>
                  <a:schemeClr val="tx1"/>
                </a:solidFill>
              </a:rPr>
              <a:t>остатки средств на государственное (муниципальное) задание  </a:t>
            </a:r>
            <a:r>
              <a:rPr lang="ru-RU" sz="2000" dirty="0" smtClean="0">
                <a:solidFill>
                  <a:schemeClr val="tx1"/>
                </a:solidFill>
                <a:hlinkClick r:id="rId2"/>
              </a:rPr>
              <a:t>используются </a:t>
            </a:r>
            <a:r>
              <a:rPr lang="ru-RU" sz="2000" dirty="0">
                <a:solidFill>
                  <a:schemeClr val="tx1"/>
                </a:solidFill>
                <a:hlinkClick r:id="rId2"/>
              </a:rPr>
              <a:t>в очередном финансовом году в соответствии с планом финансово-хозяйственной деятельности автономного учреждения для достижения целей, ради которых это учреждение создано, при достижении автономным учреждением показателей государственного (муниципального) задания на оказание государственных (муниципальных) услуг (выполнение работ), характеризующих объем государственной (муниципальной) услуги (работы). </a:t>
            </a:r>
            <a:endParaRPr lang="ru-RU" sz="2000" dirty="0" smtClean="0">
              <a:solidFill>
                <a:schemeClr val="tx1"/>
              </a:solidFill>
              <a:hlinkClick r:id="rId2"/>
            </a:endParaRPr>
          </a:p>
          <a:p>
            <a:pPr algn="ctr"/>
            <a:r>
              <a:rPr lang="ru-RU" sz="2000" dirty="0" smtClean="0">
                <a:hlinkClick r:id="rId2"/>
              </a:rPr>
              <a:t>Законами </a:t>
            </a:r>
            <a:r>
              <a:rPr lang="ru-RU" sz="2000" dirty="0">
                <a:hlinkClick r:id="rId2"/>
              </a:rPr>
              <a:t>субъектов Российской Федерации, муниципальными правовыми актами </a:t>
            </a:r>
            <a:r>
              <a:rPr lang="ru-RU" sz="2000" dirty="0" smtClean="0">
                <a:hlinkClick r:id="rId2"/>
              </a:rPr>
              <a:t> </a:t>
            </a:r>
            <a:r>
              <a:rPr lang="ru-RU" sz="2000" dirty="0">
                <a:hlinkClick r:id="rId2"/>
              </a:rPr>
              <a:t>может быть предусмотрен возврат в соответствующий бюджет остатка субсидии на выполнение государственного (муниципального) задания </a:t>
            </a:r>
            <a:r>
              <a:rPr lang="ru-RU" sz="2000" dirty="0" smtClean="0">
                <a:hlinkClick r:id="rId2"/>
              </a:rPr>
              <a:t> автономными </a:t>
            </a:r>
            <a:r>
              <a:rPr lang="ru-RU" sz="2000" dirty="0">
                <a:hlinkClick r:id="rId2"/>
              </a:rPr>
              <a:t>учреждениями </a:t>
            </a:r>
            <a:r>
              <a:rPr lang="ru-RU" sz="2000" dirty="0" smtClean="0">
                <a:hlinkClick r:id="rId2"/>
              </a:rPr>
              <a:t> </a:t>
            </a:r>
            <a:r>
              <a:rPr lang="ru-RU" b="1" dirty="0" smtClean="0">
                <a:hlinkClick r:id="rId2"/>
              </a:rPr>
              <a:t>в </a:t>
            </a:r>
            <a:r>
              <a:rPr lang="ru-RU" b="1" dirty="0">
                <a:hlinkClick r:id="rId2"/>
              </a:rPr>
              <a:t>объеме, соответствующем не достигнутым </a:t>
            </a:r>
            <a:r>
              <a:rPr lang="ru-RU" b="1" dirty="0">
                <a:solidFill>
                  <a:schemeClr val="accent1"/>
                </a:solidFill>
                <a:hlinkClick r:id="rId2"/>
              </a:rPr>
              <a:t>показателям</a:t>
            </a:r>
            <a:r>
              <a:rPr lang="ru-RU" b="1" dirty="0">
                <a:hlinkClick r:id="rId2"/>
              </a:rPr>
              <a:t> государственного (муниципального) задания указанными учреждениями.</a:t>
            </a:r>
          </a:p>
          <a:p>
            <a:pPr marL="0" indent="0" algn="ctr">
              <a:buNone/>
            </a:pPr>
            <a:endParaRPr lang="ru-RU" sz="3600" b="1" dirty="0" smtClean="0"/>
          </a:p>
        </p:txBody>
      </p:sp>
    </p:spTree>
    <p:extLst>
      <p:ext uri="{BB962C8B-B14F-4D97-AF65-F5344CB8AC3E}">
        <p14:creationId xmlns:p14="http://schemas.microsoft.com/office/powerpoint/2010/main" val="3725403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5456" y="260648"/>
            <a:ext cx="8229600" cy="6264696"/>
          </a:xfrm>
        </p:spPr>
        <p:txBody>
          <a:bodyPr>
            <a:noAutofit/>
          </a:bodyPr>
          <a:lstStyle/>
          <a:p>
            <a:pPr marL="0" indent="0" algn="ctr">
              <a:buNone/>
            </a:pPr>
            <a:r>
              <a:rPr lang="ru-RU" sz="3200" b="1" dirty="0"/>
              <a:t>Федеральный закон </a:t>
            </a:r>
          </a:p>
          <a:p>
            <a:pPr marL="0" indent="0" algn="ctr">
              <a:buNone/>
            </a:pPr>
            <a:r>
              <a:rPr lang="ru-RU" sz="3200" b="1" dirty="0"/>
              <a:t>от </a:t>
            </a:r>
            <a:r>
              <a:rPr lang="ru-RU" sz="3200" b="1" dirty="0" smtClean="0"/>
              <a:t>18 июля 2017 </a:t>
            </a:r>
            <a:r>
              <a:rPr lang="ru-RU" sz="3200" b="1" dirty="0"/>
              <a:t>года № </a:t>
            </a:r>
            <a:r>
              <a:rPr lang="ru-RU" sz="3200" b="1" dirty="0" smtClean="0"/>
              <a:t>178-ФЗ</a:t>
            </a:r>
            <a:endParaRPr lang="ru-RU" sz="3200" b="1" dirty="0">
              <a:solidFill>
                <a:schemeClr val="accent6">
                  <a:lumMod val="50000"/>
                </a:schemeClr>
              </a:solidFill>
            </a:endParaRPr>
          </a:p>
          <a:p>
            <a:pPr marL="0" indent="0" algn="ctr">
              <a:buNone/>
            </a:pPr>
            <a:r>
              <a:rPr lang="ru-RU" sz="3200" b="1" dirty="0" smtClean="0"/>
              <a:t> Государственное (муниципальное) задание является невыполненным в случае </a:t>
            </a:r>
            <a:r>
              <a:rPr lang="ru-RU" sz="3200" b="1" dirty="0" err="1" smtClean="0"/>
              <a:t>недостижения</a:t>
            </a:r>
            <a:r>
              <a:rPr lang="ru-RU" sz="3200" b="1" dirty="0" smtClean="0"/>
              <a:t> (превышения допустимого (возможного) отклонения) показателя объема оказания услуги (выполнения работы), а также показателей, характеризующих качество оказываемых услуг, если такие показатели установлены</a:t>
            </a:r>
          </a:p>
        </p:txBody>
      </p:sp>
    </p:spTree>
    <p:extLst>
      <p:ext uri="{BB962C8B-B14F-4D97-AF65-F5344CB8AC3E}">
        <p14:creationId xmlns:p14="http://schemas.microsoft.com/office/powerpoint/2010/main" val="4241636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5456" y="260648"/>
            <a:ext cx="8229600" cy="6264696"/>
          </a:xfrm>
        </p:spPr>
        <p:txBody>
          <a:bodyPr>
            <a:noAutofit/>
          </a:bodyPr>
          <a:lstStyle/>
          <a:p>
            <a:pPr marL="0" indent="0" algn="ctr">
              <a:buNone/>
            </a:pPr>
            <a:r>
              <a:rPr lang="ru-RU" sz="2800" b="1" dirty="0" smtClean="0">
                <a:solidFill>
                  <a:schemeClr val="tx1"/>
                </a:solidFill>
              </a:rPr>
              <a:t>Постановление </a:t>
            </a:r>
            <a:r>
              <a:rPr lang="ru-RU" sz="2800" b="1" dirty="0">
                <a:solidFill>
                  <a:schemeClr val="tx1"/>
                </a:solidFill>
              </a:rPr>
              <a:t>главы администрации (губернатора) Краснодарского края от 20.11.2015 № 1081 </a:t>
            </a:r>
            <a:endParaRPr lang="ru-RU" sz="3200" dirty="0"/>
          </a:p>
          <a:p>
            <a:pPr algn="ctr"/>
            <a:r>
              <a:rPr lang="ru-RU" sz="2800" dirty="0"/>
              <a:t>Государственное задание является невыполненным в случае </a:t>
            </a:r>
            <a:r>
              <a:rPr lang="ru-RU" sz="2800" dirty="0" err="1"/>
              <a:t>недостижения</a:t>
            </a:r>
            <a:r>
              <a:rPr lang="ru-RU" sz="2800" dirty="0"/>
              <a:t> (превышения допустимого (возможного) отклонения показателей государственного задания, характеризующих </a:t>
            </a:r>
            <a:r>
              <a:rPr lang="ru-RU" sz="2800" b="1" u="sng" dirty="0"/>
              <a:t>объем</a:t>
            </a:r>
            <a:r>
              <a:rPr lang="ru-RU" sz="2800" dirty="0"/>
              <a:t> оказываемых государственных услуг (выполняемых работ), </a:t>
            </a:r>
            <a:endParaRPr lang="ru-RU" sz="2800" dirty="0" smtClean="0"/>
          </a:p>
          <a:p>
            <a:pPr marL="0" indent="0" algn="ctr">
              <a:buNone/>
            </a:pPr>
            <a:r>
              <a:rPr lang="ru-RU" sz="2800" dirty="0" smtClean="0"/>
              <a:t>а </a:t>
            </a:r>
            <a:r>
              <a:rPr lang="ru-RU" sz="2800" dirty="0"/>
              <a:t>также показателей государственного задания, характеризующих </a:t>
            </a:r>
            <a:r>
              <a:rPr lang="ru-RU" sz="2800" b="1" u="sng" dirty="0"/>
              <a:t>качество</a:t>
            </a:r>
            <a:r>
              <a:rPr lang="ru-RU" sz="2800" dirty="0"/>
              <a:t> оказываемых государственных услуг (выполняемых </a:t>
            </a:r>
            <a:r>
              <a:rPr lang="ru-RU" sz="2800" dirty="0" smtClean="0"/>
              <a:t>работ)</a:t>
            </a:r>
            <a:endParaRPr lang="ru-RU" sz="2800" dirty="0"/>
          </a:p>
          <a:p>
            <a:pPr marL="0" indent="0" algn="ctr">
              <a:buNone/>
            </a:pPr>
            <a:endParaRPr lang="ru-RU" sz="3200" b="1" dirty="0" smtClean="0"/>
          </a:p>
        </p:txBody>
      </p:sp>
    </p:spTree>
    <p:extLst>
      <p:ext uri="{BB962C8B-B14F-4D97-AF65-F5344CB8AC3E}">
        <p14:creationId xmlns:p14="http://schemas.microsoft.com/office/powerpoint/2010/main" val="3860718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5456" y="260648"/>
            <a:ext cx="8229600" cy="5864381"/>
          </a:xfrm>
        </p:spPr>
        <p:txBody>
          <a:bodyPr>
            <a:noAutofit/>
          </a:bodyPr>
          <a:lstStyle/>
          <a:p>
            <a:pPr marL="0" indent="0" algn="ctr">
              <a:buNone/>
            </a:pPr>
            <a:endParaRPr lang="ru-RU" dirty="0" smtClean="0"/>
          </a:p>
          <a:p>
            <a:pPr marL="0" indent="0" algn="ctr">
              <a:buNone/>
            </a:pPr>
            <a:r>
              <a:rPr lang="ru-RU" b="1" dirty="0">
                <a:solidFill>
                  <a:schemeClr val="tx1"/>
                </a:solidFill>
              </a:rPr>
              <a:t>Постановление главы администрации (губернатора) Краснодарского края от 20.11.2015 </a:t>
            </a:r>
            <a:r>
              <a:rPr lang="ru-RU" b="1" dirty="0" smtClean="0">
                <a:solidFill>
                  <a:schemeClr val="tx1"/>
                </a:solidFill>
              </a:rPr>
              <a:t>№ </a:t>
            </a:r>
            <a:r>
              <a:rPr lang="ru-RU" b="1" dirty="0">
                <a:solidFill>
                  <a:schemeClr val="tx1"/>
                </a:solidFill>
              </a:rPr>
              <a:t>1081 </a:t>
            </a:r>
            <a:endParaRPr lang="ru-RU" b="1" dirty="0" smtClean="0">
              <a:solidFill>
                <a:schemeClr val="tx1"/>
              </a:solidFill>
            </a:endParaRPr>
          </a:p>
          <a:p>
            <a:pPr marL="0" indent="0" algn="ctr">
              <a:buNone/>
            </a:pPr>
            <a:r>
              <a:rPr lang="ru-RU" dirty="0" smtClean="0">
                <a:solidFill>
                  <a:schemeClr val="tx1"/>
                </a:solidFill>
              </a:rPr>
              <a:t>Годовой отчет </a:t>
            </a:r>
            <a:r>
              <a:rPr lang="ru-RU" dirty="0">
                <a:solidFill>
                  <a:schemeClr val="tx1"/>
                </a:solidFill>
              </a:rPr>
              <a:t>об исполнении задания предоставляется не </a:t>
            </a:r>
            <a:r>
              <a:rPr lang="ru-RU" dirty="0" smtClean="0">
                <a:solidFill>
                  <a:schemeClr val="tx1"/>
                </a:solidFill>
              </a:rPr>
              <a:t>позднее  </a:t>
            </a:r>
            <a:r>
              <a:rPr lang="ru-RU" b="1" dirty="0">
                <a:solidFill>
                  <a:schemeClr val="tx1"/>
                </a:solidFill>
              </a:rPr>
              <a:t>1 февраля </a:t>
            </a:r>
            <a:r>
              <a:rPr lang="ru-RU" b="1" dirty="0" smtClean="0">
                <a:solidFill>
                  <a:schemeClr val="tx1"/>
                </a:solidFill>
              </a:rPr>
              <a:t>года</a:t>
            </a:r>
            <a:r>
              <a:rPr lang="ru-RU" dirty="0">
                <a:solidFill>
                  <a:schemeClr val="tx1"/>
                </a:solidFill>
              </a:rPr>
              <a:t>, следующего за отчетным.</a:t>
            </a:r>
          </a:p>
          <a:p>
            <a:pPr marL="0" indent="0" algn="ctr">
              <a:buNone/>
            </a:pPr>
            <a:r>
              <a:rPr lang="ru-RU" dirty="0" smtClean="0">
                <a:solidFill>
                  <a:schemeClr val="tx1"/>
                </a:solidFill>
              </a:rPr>
              <a:t>П.39 Если </a:t>
            </a:r>
            <a:r>
              <a:rPr lang="ru-RU" dirty="0">
                <a:solidFill>
                  <a:schemeClr val="tx1"/>
                </a:solidFill>
              </a:rPr>
              <a:t>показатели </a:t>
            </a:r>
            <a:r>
              <a:rPr lang="ru-RU" dirty="0" smtClean="0">
                <a:solidFill>
                  <a:schemeClr val="tx1"/>
                </a:solidFill>
              </a:rPr>
              <a:t> </a:t>
            </a:r>
            <a:r>
              <a:rPr lang="ru-RU" dirty="0">
                <a:solidFill>
                  <a:schemeClr val="tx1"/>
                </a:solidFill>
              </a:rPr>
              <a:t>государственной услуги (работы), указанные в отчете об исполнении государственного задания, меньше показателей, установленных в государственном задании, то соответствующие средства субсидии подлежат перечислению в краевой бюджет </a:t>
            </a:r>
            <a:r>
              <a:rPr lang="ru-RU" b="1" dirty="0">
                <a:solidFill>
                  <a:schemeClr val="tx1"/>
                </a:solidFill>
              </a:rPr>
              <a:t>до 1 марта года</a:t>
            </a:r>
            <a:r>
              <a:rPr lang="ru-RU" dirty="0">
                <a:solidFill>
                  <a:schemeClr val="tx1"/>
                </a:solidFill>
              </a:rPr>
              <a:t>, следующего за отчетным </a:t>
            </a:r>
            <a:r>
              <a:rPr lang="ru-RU" dirty="0" smtClean="0">
                <a:solidFill>
                  <a:schemeClr val="tx1"/>
                </a:solidFill>
              </a:rPr>
              <a:t>годом</a:t>
            </a:r>
            <a:r>
              <a:rPr lang="ru-RU" dirty="0">
                <a:solidFill>
                  <a:schemeClr val="tx1"/>
                </a:solidFill>
              </a:rPr>
              <a:t>, в соответствии с бюджетным законодательством Российской Федерации в объеме, соответствующем показателям государственного задания, которые не были </a:t>
            </a:r>
            <a:r>
              <a:rPr lang="ru-RU" dirty="0" smtClean="0">
                <a:solidFill>
                  <a:schemeClr val="tx1"/>
                </a:solidFill>
              </a:rPr>
              <a:t>достигнуты</a:t>
            </a:r>
          </a:p>
          <a:p>
            <a:pPr marL="0" indent="0" algn="ctr">
              <a:buNone/>
            </a:pPr>
            <a:r>
              <a:rPr lang="ru-RU" sz="2800" b="1" dirty="0" smtClean="0">
                <a:solidFill>
                  <a:srgbClr val="FF0000"/>
                </a:solidFill>
              </a:rPr>
              <a:t>!</a:t>
            </a:r>
            <a:r>
              <a:rPr lang="ru-RU" dirty="0" smtClean="0">
                <a:solidFill>
                  <a:srgbClr val="FF0000"/>
                </a:solidFill>
              </a:rPr>
              <a:t> </a:t>
            </a:r>
            <a:r>
              <a:rPr lang="ru-RU" b="1" dirty="0" smtClean="0">
                <a:solidFill>
                  <a:schemeClr val="tx1"/>
                </a:solidFill>
              </a:rPr>
              <a:t>С учетом установленных отклонений</a:t>
            </a:r>
            <a:endParaRPr lang="ru-RU" b="1" dirty="0">
              <a:solidFill>
                <a:schemeClr val="tx1"/>
              </a:solidFill>
            </a:endParaRPr>
          </a:p>
          <a:p>
            <a:pPr marL="0" indent="0" algn="ctr">
              <a:buNone/>
            </a:pPr>
            <a:endParaRPr lang="ru-RU" sz="3200" b="1" dirty="0">
              <a:solidFill>
                <a:schemeClr val="accent6">
                  <a:lumMod val="50000"/>
                </a:schemeClr>
              </a:solidFill>
            </a:endParaRPr>
          </a:p>
        </p:txBody>
      </p:sp>
    </p:spTree>
    <p:extLst>
      <p:ext uri="{BB962C8B-B14F-4D97-AF65-F5344CB8AC3E}">
        <p14:creationId xmlns:p14="http://schemas.microsoft.com/office/powerpoint/2010/main" val="2040764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5456" y="260648"/>
            <a:ext cx="8229600" cy="6264696"/>
          </a:xfrm>
        </p:spPr>
        <p:txBody>
          <a:bodyPr>
            <a:noAutofit/>
          </a:bodyPr>
          <a:lstStyle/>
          <a:p>
            <a:pPr marL="0" indent="0" algn="ctr">
              <a:buNone/>
            </a:pPr>
            <a:r>
              <a:rPr lang="ru-RU" sz="2000" b="1" dirty="0"/>
              <a:t>Федеральный закон </a:t>
            </a:r>
            <a:r>
              <a:rPr lang="ru-RU" sz="2000" b="1" dirty="0" smtClean="0"/>
              <a:t>«О </a:t>
            </a:r>
            <a:r>
              <a:rPr lang="ru-RU" sz="2000" b="1" dirty="0"/>
              <a:t>внесении изменений в статьи 2 и 11 Федерального закона Об автономных учреждениях и статью 30 Федерального закона О внесении изменений в отдельные законодательные акты Российской Федерации в связи с совершенствованием правового положения государственных (муниципальных) </a:t>
            </a:r>
            <a:r>
              <a:rPr lang="ru-RU" sz="2000" b="1" dirty="0" smtClean="0"/>
              <a:t>учреждений»  </a:t>
            </a:r>
            <a:r>
              <a:rPr lang="ru-RU" sz="2000" b="1" dirty="0"/>
              <a:t>от 27.11.2017 </a:t>
            </a:r>
            <a:r>
              <a:rPr lang="ru-RU" sz="2000" b="1" dirty="0" smtClean="0"/>
              <a:t>№ </a:t>
            </a:r>
            <a:r>
              <a:rPr lang="ru-RU" sz="2000" b="1" dirty="0"/>
              <a:t>347-ФЗ </a:t>
            </a:r>
            <a:endParaRPr lang="ru-RU" sz="2000" b="1" dirty="0" smtClean="0"/>
          </a:p>
          <a:p>
            <a:pPr marL="0" indent="0" algn="ctr">
              <a:buNone/>
            </a:pPr>
            <a:r>
              <a:rPr lang="ru-RU" sz="2000" dirty="0" smtClean="0"/>
              <a:t>«Остатки средств АУ и БУ на </a:t>
            </a:r>
            <a:r>
              <a:rPr lang="ru-RU" sz="2000" dirty="0"/>
              <a:t>счетах территориальных органов Федерального казначейства </a:t>
            </a:r>
            <a:r>
              <a:rPr lang="ru-RU" sz="2000" dirty="0" smtClean="0"/>
              <a:t>, финансовых </a:t>
            </a:r>
            <a:r>
              <a:rPr lang="ru-RU" sz="2000" dirty="0"/>
              <a:t>органов </a:t>
            </a:r>
            <a:r>
              <a:rPr lang="ru-RU" sz="2000" dirty="0" smtClean="0"/>
              <a:t>регионов и </a:t>
            </a:r>
            <a:r>
              <a:rPr lang="ru-RU" sz="2000" dirty="0"/>
              <a:t>муниципальных </a:t>
            </a:r>
            <a:r>
              <a:rPr lang="ru-RU" sz="2000" dirty="0" smtClean="0"/>
              <a:t>образований </a:t>
            </a:r>
            <a:r>
              <a:rPr lang="ru-RU" sz="2000" dirty="0"/>
              <a:t>могут перечисляться с указанных счетов в соответствующий бюджет </a:t>
            </a:r>
            <a:r>
              <a:rPr lang="ru-RU" sz="2000" dirty="0" smtClean="0"/>
              <a:t>с </a:t>
            </a:r>
            <a:r>
              <a:rPr lang="ru-RU" sz="2000" dirty="0"/>
              <a:t>их возвратом на счета, с которых они были ранее </a:t>
            </a:r>
            <a:r>
              <a:rPr lang="ru-RU" sz="2000" dirty="0" smtClean="0"/>
              <a:t>перечислены, </a:t>
            </a:r>
            <a:r>
              <a:rPr lang="ru-RU" sz="2000" dirty="0"/>
              <a:t>в целях исполнения расчетных документов, представленных </a:t>
            </a:r>
            <a:r>
              <a:rPr lang="ru-RU" sz="2000" dirty="0" smtClean="0"/>
              <a:t>АУ и БУ, </a:t>
            </a:r>
            <a:r>
              <a:rPr lang="ru-RU" sz="2000" dirty="0"/>
              <a:t>а также при завершении текущего финансового года, но не позднее последнего рабочего дня текущего финансового года, в порядке, установленном </a:t>
            </a:r>
            <a:r>
              <a:rPr lang="ru-RU" sz="2000" dirty="0" smtClean="0"/>
              <a:t>соответственно финансовыми </a:t>
            </a:r>
            <a:r>
              <a:rPr lang="ru-RU" sz="2000" dirty="0"/>
              <a:t>органами субъектов Российской Федерации, муниципальных </a:t>
            </a:r>
            <a:r>
              <a:rPr lang="ru-RU" sz="2000" dirty="0" smtClean="0"/>
              <a:t>образований</a:t>
            </a:r>
            <a:endParaRPr lang="ru-RU" sz="3200" dirty="0" smtClean="0"/>
          </a:p>
        </p:txBody>
      </p:sp>
    </p:spTree>
    <p:extLst>
      <p:ext uri="{BB962C8B-B14F-4D97-AF65-F5344CB8AC3E}">
        <p14:creationId xmlns:p14="http://schemas.microsoft.com/office/powerpoint/2010/main" val="1634048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572000"/>
            <a:ext cx="7874000" cy="1600200"/>
          </a:xfrm>
        </p:spPr>
        <p:txBody>
          <a:bodyPr>
            <a:normAutofit/>
          </a:bodyPr>
          <a:lstStyle/>
          <a:p>
            <a:r>
              <a:rPr lang="ru-RU" sz="2800" dirty="0"/>
              <a:t>"Кодекс Российской Федерации об административных правонарушениях" от 30.12.2001 </a:t>
            </a:r>
            <a:r>
              <a:rPr lang="ru-RU" sz="2800" dirty="0" smtClean="0"/>
              <a:t>№195-ФЗ  </a:t>
            </a:r>
            <a:endParaRPr lang="ru-RU" sz="2800" dirty="0"/>
          </a:p>
        </p:txBody>
      </p:sp>
      <p:sp>
        <p:nvSpPr>
          <p:cNvPr id="3" name="Объект 2"/>
          <p:cNvSpPr>
            <a:spLocks noGrp="1"/>
          </p:cNvSpPr>
          <p:nvPr>
            <p:ph idx="1"/>
          </p:nvPr>
        </p:nvSpPr>
        <p:spPr/>
        <p:txBody>
          <a:bodyPr>
            <a:normAutofit/>
          </a:bodyPr>
          <a:lstStyle/>
          <a:p>
            <a:r>
              <a:rPr lang="ru-RU" dirty="0"/>
              <a:t>Статья 15.15.15. Нарушение порядка формирования государственного (муниципального) задания</a:t>
            </a:r>
          </a:p>
          <a:p>
            <a:endParaRPr lang="ru-RU" dirty="0"/>
          </a:p>
          <a:p>
            <a:pPr marL="0" indent="0">
              <a:buNone/>
            </a:pPr>
            <a:r>
              <a:rPr lang="ru-RU" dirty="0" smtClean="0"/>
              <a:t>Нарушение </a:t>
            </a:r>
            <a:r>
              <a:rPr lang="ru-RU" dirty="0">
                <a:hlinkClick r:id="rId2"/>
              </a:rPr>
              <a:t>порядка формирования и (или) финансового обеспечения выполнения государственного (муниципального) </a:t>
            </a:r>
            <a:r>
              <a:rPr lang="ru-RU" dirty="0" smtClean="0">
                <a:hlinkClick r:id="rId2"/>
              </a:rPr>
              <a:t>задания</a:t>
            </a:r>
            <a:r>
              <a:rPr lang="ru-RU" dirty="0" smtClean="0">
                <a:hlinkClick r:id="rId3"/>
              </a:rPr>
              <a:t> </a:t>
            </a:r>
            <a:endParaRPr lang="ru-RU" dirty="0">
              <a:hlinkClick r:id="rId3"/>
            </a:endParaRPr>
          </a:p>
          <a:p>
            <a:pPr marL="0" indent="0" algn="just">
              <a:buNone/>
            </a:pPr>
            <a:r>
              <a:rPr lang="ru-RU" dirty="0"/>
              <a:t>влечет наложение административного штрафа на должностных лиц в размере от </a:t>
            </a:r>
            <a:r>
              <a:rPr lang="ru-RU" dirty="0" smtClean="0"/>
              <a:t>10 </a:t>
            </a:r>
            <a:r>
              <a:rPr lang="ru-RU" dirty="0"/>
              <a:t>тысяч до </a:t>
            </a:r>
            <a:r>
              <a:rPr lang="ru-RU" dirty="0" smtClean="0"/>
              <a:t>30 </a:t>
            </a:r>
            <a:r>
              <a:rPr lang="ru-RU" dirty="0"/>
              <a:t>тысяч </a:t>
            </a:r>
            <a:r>
              <a:rPr lang="ru-RU" dirty="0" smtClean="0"/>
              <a:t>рублей </a:t>
            </a:r>
            <a:endParaRPr lang="ru-RU" dirty="0"/>
          </a:p>
          <a:p>
            <a:pPr marL="0" indent="0">
              <a:buNone/>
            </a:pPr>
            <a:endParaRPr lang="ru-RU" dirty="0"/>
          </a:p>
        </p:txBody>
      </p:sp>
    </p:spTree>
    <p:extLst>
      <p:ext uri="{BB962C8B-B14F-4D97-AF65-F5344CB8AC3E}">
        <p14:creationId xmlns:p14="http://schemas.microsoft.com/office/powerpoint/2010/main" val="302601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marL="0" indent="0" algn="ctr">
              <a:buNone/>
            </a:pPr>
            <a:r>
              <a:rPr lang="ru-RU" sz="3200" b="1" dirty="0" smtClean="0"/>
              <a:t>Ст. 69.2 Бюджетного кодекса РФ </a:t>
            </a:r>
          </a:p>
          <a:p>
            <a:pPr marL="0" indent="0" algn="ctr">
              <a:buNone/>
            </a:pPr>
            <a:r>
              <a:rPr lang="ru-RU" dirty="0" smtClean="0">
                <a:solidFill>
                  <a:schemeClr val="tx1"/>
                </a:solidFill>
              </a:rPr>
              <a:t>Государственное (муниципальное) задание </a:t>
            </a:r>
            <a:r>
              <a:rPr lang="ru-RU" dirty="0">
                <a:solidFill>
                  <a:schemeClr val="tx1"/>
                </a:solidFill>
              </a:rPr>
              <a:t>формируется </a:t>
            </a:r>
            <a:r>
              <a:rPr lang="ru-RU" dirty="0" smtClean="0">
                <a:solidFill>
                  <a:schemeClr val="tx1"/>
                </a:solidFill>
              </a:rPr>
              <a:t>только на услуги (работы), включенные в перечень услуг (работ) в </a:t>
            </a:r>
            <a:r>
              <a:rPr lang="ru-RU" dirty="0">
                <a:solidFill>
                  <a:schemeClr val="tx1"/>
                </a:solidFill>
              </a:rPr>
              <a:t>качестве </a:t>
            </a:r>
            <a:r>
              <a:rPr lang="ru-RU" b="1" dirty="0">
                <a:solidFill>
                  <a:schemeClr val="tx1"/>
                </a:solidFill>
              </a:rPr>
              <a:t>основных</a:t>
            </a:r>
            <a:r>
              <a:rPr lang="ru-RU" dirty="0">
                <a:solidFill>
                  <a:schemeClr val="tx1"/>
                </a:solidFill>
              </a:rPr>
              <a:t> видов деятельности, на срок до одного года в случае утверждения бюджета на очередной финансовый год и на срок до трех лет в случае утверждения бюджета на очередной финансовый год и плановый период (с возможным уточнением при составлении проекта бюджета</a:t>
            </a:r>
            <a:r>
              <a:rPr lang="ru-RU" dirty="0" smtClean="0">
                <a:solidFill>
                  <a:schemeClr val="tx1"/>
                </a:solidFill>
              </a:rPr>
              <a:t>)</a:t>
            </a:r>
            <a:endParaRPr lang="ru-RU" b="1" dirty="0" smtClean="0">
              <a:solidFill>
                <a:schemeClr val="accent6">
                  <a:lumMod val="50000"/>
                </a:schemeClr>
              </a:solidFill>
            </a:endParaRPr>
          </a:p>
          <a:p>
            <a:pPr marL="0" indent="0" algn="ctr">
              <a:buNone/>
            </a:pPr>
            <a:r>
              <a:rPr lang="ru-RU" b="1" dirty="0">
                <a:solidFill>
                  <a:schemeClr val="accent6">
                    <a:lumMod val="50000"/>
                  </a:schemeClr>
                </a:solidFill>
              </a:rPr>
              <a:t>Казенным </a:t>
            </a:r>
            <a:r>
              <a:rPr lang="ru-RU" b="1" dirty="0" smtClean="0">
                <a:solidFill>
                  <a:schemeClr val="accent6">
                    <a:lumMod val="50000"/>
                  </a:schemeClr>
                </a:solidFill>
              </a:rPr>
              <a:t>учреждениям государственное </a:t>
            </a:r>
            <a:r>
              <a:rPr lang="ru-RU" b="1" dirty="0">
                <a:solidFill>
                  <a:schemeClr val="accent6">
                    <a:lumMod val="50000"/>
                  </a:schemeClr>
                </a:solidFill>
              </a:rPr>
              <a:t>(муниципальное) задание формируется </a:t>
            </a:r>
            <a:r>
              <a:rPr lang="ru-RU" b="1" u="sng" dirty="0" smtClean="0">
                <a:solidFill>
                  <a:schemeClr val="accent6">
                    <a:lumMod val="50000"/>
                  </a:schemeClr>
                </a:solidFill>
              </a:rPr>
              <a:t>по решению </a:t>
            </a:r>
            <a:r>
              <a:rPr lang="ru-RU" b="1" dirty="0" smtClean="0">
                <a:solidFill>
                  <a:schemeClr val="accent6">
                    <a:lumMod val="50000"/>
                  </a:schemeClr>
                </a:solidFill>
              </a:rPr>
              <a:t>учредителя</a:t>
            </a:r>
          </a:p>
        </p:txBody>
      </p:sp>
    </p:spTree>
    <p:extLst>
      <p:ext uri="{BB962C8B-B14F-4D97-AF65-F5344CB8AC3E}">
        <p14:creationId xmlns:p14="http://schemas.microsoft.com/office/powerpoint/2010/main" val="502432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4104456"/>
          </a:xfrm>
        </p:spPr>
        <p:txBody>
          <a:bodyPr>
            <a:normAutofit/>
          </a:bodyPr>
          <a:lstStyle/>
          <a:p>
            <a:r>
              <a:rPr lang="ru-RU" sz="3500" b="1" dirty="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Формирование </a:t>
            </a:r>
            <a:r>
              <a:rPr lang="ru-RU" sz="3600" b="1" dirty="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муниципальных заданий на оказание учреждениями муниципальных </a:t>
            </a:r>
            <a:r>
              <a:rPr lang="ru-RU"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услуг</a:t>
            </a:r>
            <a:r>
              <a:rPr lang="en-US"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
            </a:r>
            <a:br>
              <a:rPr lang="en-US"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br>
            <a:r>
              <a:rPr lang="ru-RU"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 </a:t>
            </a:r>
            <a:r>
              <a:rPr lang="ru-RU" sz="3600" b="1" dirty="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(выполнение работ</a:t>
            </a:r>
            <a:r>
              <a:rPr lang="ru-RU"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a:t>
            </a:r>
            <a:r>
              <a:rPr lang="en-US"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
            </a:r>
            <a:br>
              <a:rPr lang="en-US" sz="3600" b="1"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br>
            <a:endParaRPr lang="ru-RU" sz="3500" b="1" dirty="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Объект 2"/>
          <p:cNvSpPr>
            <a:spLocks noGrp="1"/>
          </p:cNvSpPr>
          <p:nvPr>
            <p:ph idx="1"/>
          </p:nvPr>
        </p:nvSpPr>
        <p:spPr>
          <a:xfrm>
            <a:off x="475456" y="4581128"/>
            <a:ext cx="8417024" cy="2016224"/>
          </a:xfrm>
        </p:spPr>
        <p:txBody>
          <a:bodyPr>
            <a:noAutofit/>
          </a:bodyPr>
          <a:lstStyle/>
          <a:p>
            <a:pPr marL="0" indent="3760788">
              <a:buNone/>
            </a:pPr>
            <a:r>
              <a:rPr lang="ru-RU" sz="1800" dirty="0" err="1" smtClean="0">
                <a:latin typeface="Times New Roman" pitchFamily="18" charset="0"/>
                <a:cs typeface="Times New Roman" pitchFamily="18" charset="0"/>
              </a:rPr>
              <a:t>Осадская</a:t>
            </a:r>
            <a:r>
              <a:rPr lang="ru-RU" sz="1800" dirty="0" smtClean="0">
                <a:latin typeface="Times New Roman" pitchFamily="18" charset="0"/>
                <a:cs typeface="Times New Roman" pitchFamily="18" charset="0"/>
              </a:rPr>
              <a:t> Наталья Анатольевна,</a:t>
            </a:r>
          </a:p>
          <a:p>
            <a:pPr marL="0" indent="3760788">
              <a:buNone/>
            </a:pPr>
            <a:r>
              <a:rPr lang="ru-RU" sz="1800" dirty="0" smtClean="0">
                <a:latin typeface="Times New Roman" pitchFamily="18" charset="0"/>
                <a:cs typeface="Times New Roman" pitchFamily="18" charset="0"/>
              </a:rPr>
              <a:t>начальник отдела </a:t>
            </a:r>
          </a:p>
          <a:p>
            <a:pPr marL="0" indent="3760788">
              <a:buNone/>
            </a:pPr>
            <a:r>
              <a:rPr lang="ru-RU" sz="1800" dirty="0" smtClean="0">
                <a:latin typeface="Times New Roman" pitchFamily="18" charset="0"/>
                <a:cs typeface="Times New Roman" pitchFamily="18" charset="0"/>
              </a:rPr>
              <a:t>финансово-экономической деятельности</a:t>
            </a:r>
          </a:p>
          <a:p>
            <a:pPr marL="0" indent="3760788">
              <a:buNone/>
            </a:pPr>
            <a:r>
              <a:rPr lang="ru-RU" sz="1800" dirty="0" smtClean="0">
                <a:latin typeface="Times New Roman" pitchFamily="18" charset="0"/>
                <a:cs typeface="Times New Roman" pitchFamily="18" charset="0"/>
              </a:rPr>
              <a:t>министерства культуры Краснодарского края</a:t>
            </a:r>
          </a:p>
          <a:p>
            <a:pPr marL="0" indent="3760788">
              <a:buNone/>
            </a:pPr>
            <a:endParaRPr lang="ru-RU" sz="1800" dirty="0">
              <a:latin typeface="Times New Roman" pitchFamily="18" charset="0"/>
              <a:cs typeface="Times New Roman" pitchFamily="18" charset="0"/>
            </a:endParaRPr>
          </a:p>
          <a:p>
            <a:pPr marL="0" indent="0" algn="ctr">
              <a:buNone/>
            </a:pPr>
            <a:r>
              <a:rPr lang="ru-RU" sz="1800" dirty="0">
                <a:latin typeface="Times New Roman" pitchFamily="18" charset="0"/>
                <a:cs typeface="Times New Roman" pitchFamily="18" charset="0"/>
              </a:rPr>
              <a:t>г</a:t>
            </a:r>
            <a:r>
              <a:rPr lang="ru-RU" sz="1800" dirty="0" smtClean="0">
                <a:latin typeface="Times New Roman" pitchFamily="18" charset="0"/>
                <a:cs typeface="Times New Roman" pitchFamily="18" charset="0"/>
              </a:rPr>
              <a:t>. Краснодар</a:t>
            </a:r>
            <a:r>
              <a:rPr lang="ru-RU" sz="1800" smtClean="0">
                <a:latin typeface="Times New Roman" pitchFamily="18" charset="0"/>
                <a:cs typeface="Times New Roman" pitchFamily="18" charset="0"/>
              </a:rPr>
              <a:t>, 2018</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4056100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marL="0" indent="0" algn="ctr">
              <a:buNone/>
            </a:pPr>
            <a:r>
              <a:rPr lang="ru-RU" b="1" dirty="0" smtClean="0"/>
              <a:t>Федеральный </a:t>
            </a:r>
            <a:r>
              <a:rPr lang="ru-RU" b="1" dirty="0"/>
              <a:t>закон от 12.01.1996 № 7-ФЗ </a:t>
            </a:r>
          </a:p>
          <a:p>
            <a:pPr marL="0" indent="0" algn="ctr">
              <a:buNone/>
            </a:pPr>
            <a:r>
              <a:rPr lang="ru-RU" b="1" dirty="0"/>
              <a:t>«О некоммерческих организациях</a:t>
            </a:r>
            <a:r>
              <a:rPr lang="ru-RU" b="1" dirty="0" smtClean="0"/>
              <a:t>»</a:t>
            </a:r>
          </a:p>
          <a:p>
            <a:pPr marL="0" indent="0" algn="ctr">
              <a:buNone/>
            </a:pPr>
            <a:r>
              <a:rPr lang="ru-RU" b="1" dirty="0" smtClean="0"/>
              <a:t>(ст. 9.2)</a:t>
            </a:r>
          </a:p>
          <a:p>
            <a:pPr marL="0" indent="0" algn="ctr">
              <a:buNone/>
            </a:pPr>
            <a:endParaRPr lang="ru-RU" b="1" dirty="0"/>
          </a:p>
          <a:p>
            <a:pPr algn="ctr"/>
            <a:r>
              <a:rPr lang="ru-RU" dirty="0" smtClean="0"/>
              <a:t>Бюджетное </a:t>
            </a:r>
            <a:r>
              <a:rPr lang="ru-RU" dirty="0"/>
              <a:t>учреждение не вправе отказаться от выполнения государственного (муниципального) задания.</a:t>
            </a:r>
          </a:p>
        </p:txBody>
      </p:sp>
    </p:spTree>
    <p:extLst>
      <p:ext uri="{BB962C8B-B14F-4D97-AF65-F5344CB8AC3E}">
        <p14:creationId xmlns:p14="http://schemas.microsoft.com/office/powerpoint/2010/main" val="1386809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marL="0" indent="0" algn="ctr">
              <a:buNone/>
            </a:pPr>
            <a:r>
              <a:rPr lang="ru-RU" sz="3600" b="1" dirty="0"/>
              <a:t>Постановление Правительства РФ </a:t>
            </a:r>
            <a:r>
              <a:rPr lang="en-US" sz="3600" b="1" dirty="0" smtClean="0"/>
              <a:t/>
            </a:r>
            <a:br>
              <a:rPr lang="en-US" sz="3600" b="1" dirty="0" smtClean="0"/>
            </a:br>
            <a:r>
              <a:rPr lang="ru-RU" sz="3600" b="1" dirty="0" smtClean="0"/>
              <a:t>от </a:t>
            </a:r>
            <a:r>
              <a:rPr lang="ru-RU" sz="3600" b="1" dirty="0"/>
              <a:t>26 июня 2015 г. </a:t>
            </a:r>
            <a:r>
              <a:rPr lang="ru-RU" sz="3600" b="1" dirty="0" smtClean="0"/>
              <a:t>№</a:t>
            </a:r>
            <a:r>
              <a:rPr lang="ru-RU" sz="3600" b="1" dirty="0"/>
              <a:t> 640</a:t>
            </a:r>
            <a:br>
              <a:rPr lang="ru-RU" sz="3600" b="1" dirty="0"/>
            </a:br>
            <a:r>
              <a:rPr lang="ru-RU" sz="3600" b="1" dirty="0"/>
              <a:t>"О порядке формирования государственного задания на оказание государственных услуг (выполнение работ) в отношении федеральных государственных учреждений </a:t>
            </a:r>
            <a:r>
              <a:rPr lang="ru-RU" sz="3600" b="1" dirty="0" smtClean="0"/>
              <a:t>и </a:t>
            </a:r>
            <a:r>
              <a:rPr lang="ru-RU" sz="3600" b="1" dirty="0"/>
              <a:t>финансового обеспечения выполнения государственного задания"</a:t>
            </a:r>
            <a:endParaRPr lang="ru-RU" sz="3600" dirty="0">
              <a:solidFill>
                <a:schemeClr val="accent6">
                  <a:lumMod val="50000"/>
                </a:schemeClr>
              </a:solidFill>
            </a:endParaRPr>
          </a:p>
        </p:txBody>
      </p:sp>
    </p:spTree>
    <p:extLst>
      <p:ext uri="{BB962C8B-B14F-4D97-AF65-F5344CB8AC3E}">
        <p14:creationId xmlns:p14="http://schemas.microsoft.com/office/powerpoint/2010/main" val="703412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marL="0" indent="0" algn="ctr">
              <a:buNone/>
            </a:pPr>
            <a:r>
              <a:rPr lang="ru-RU" sz="3600" b="1" dirty="0"/>
              <a:t>Постановление </a:t>
            </a:r>
            <a:r>
              <a:rPr lang="ru-RU" sz="3600" b="1" dirty="0" smtClean="0"/>
              <a:t>главы администрации (губернатора) Краснодарского края</a:t>
            </a:r>
            <a:r>
              <a:rPr lang="en-US" sz="3600" b="1" dirty="0" smtClean="0"/>
              <a:t/>
            </a:r>
            <a:br>
              <a:rPr lang="en-US" sz="3600" b="1" dirty="0" smtClean="0"/>
            </a:br>
            <a:r>
              <a:rPr lang="ru-RU" sz="3600" b="1" dirty="0" smtClean="0"/>
              <a:t>от 20 ноября 2015</a:t>
            </a:r>
            <a:r>
              <a:rPr lang="ru-RU" sz="3600" b="1" dirty="0"/>
              <a:t> г. </a:t>
            </a:r>
            <a:r>
              <a:rPr lang="ru-RU" sz="3600" b="1" dirty="0" smtClean="0"/>
              <a:t>№</a:t>
            </a:r>
            <a:r>
              <a:rPr lang="ru-RU" sz="3600" b="1" dirty="0"/>
              <a:t> </a:t>
            </a:r>
            <a:r>
              <a:rPr lang="ru-RU" sz="3600" b="1" dirty="0" smtClean="0"/>
              <a:t>1081</a:t>
            </a:r>
            <a:r>
              <a:rPr lang="ru-RU" sz="3600" b="1" dirty="0"/>
              <a:t/>
            </a:r>
            <a:br>
              <a:rPr lang="ru-RU" sz="3600" b="1" dirty="0"/>
            </a:br>
            <a:r>
              <a:rPr lang="ru-RU" sz="3600" b="1" dirty="0"/>
              <a:t>"О порядке формирования государственного задания на оказание государственных услуг (выполнение работ) в отношении </a:t>
            </a:r>
            <a:r>
              <a:rPr lang="ru-RU" sz="3600" b="1" dirty="0" smtClean="0"/>
              <a:t>государственных </a:t>
            </a:r>
            <a:r>
              <a:rPr lang="ru-RU" sz="3600" b="1" dirty="0"/>
              <a:t>учреждений </a:t>
            </a:r>
            <a:r>
              <a:rPr lang="ru-RU" sz="3600" b="1" dirty="0" smtClean="0"/>
              <a:t>Краснодарского края и </a:t>
            </a:r>
            <a:r>
              <a:rPr lang="ru-RU" sz="3600" b="1" dirty="0"/>
              <a:t>финансового обеспечения выполнения государственного задания"</a:t>
            </a:r>
            <a:endParaRPr lang="ru-RU" sz="3600" dirty="0">
              <a:solidFill>
                <a:schemeClr val="accent6">
                  <a:lumMod val="50000"/>
                </a:schemeClr>
              </a:solidFill>
            </a:endParaRPr>
          </a:p>
        </p:txBody>
      </p:sp>
    </p:spTree>
    <p:extLst>
      <p:ext uri="{BB962C8B-B14F-4D97-AF65-F5344CB8AC3E}">
        <p14:creationId xmlns:p14="http://schemas.microsoft.com/office/powerpoint/2010/main" val="3888585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3"/>
            <a:ext cx="8229600" cy="5808611"/>
          </a:xfrm>
        </p:spPr>
        <p:txBody>
          <a:bodyPr>
            <a:noAutofit/>
          </a:bodyPr>
          <a:lstStyle/>
          <a:p>
            <a:pPr marL="0" indent="0" algn="ctr">
              <a:buNone/>
            </a:pPr>
            <a:r>
              <a:rPr lang="ru-RU" dirty="0" smtClean="0"/>
              <a:t>Задание </a:t>
            </a:r>
            <a:r>
              <a:rPr lang="ru-RU" dirty="0"/>
              <a:t>формируется для бюджетных и автономных учреждений, а также казенных учреждений, определенных в соответствии </a:t>
            </a:r>
            <a:r>
              <a:rPr lang="ru-RU" b="1" dirty="0"/>
              <a:t>с решением </a:t>
            </a:r>
            <a:r>
              <a:rPr lang="ru-RU" b="1" dirty="0" smtClean="0"/>
              <a:t>учредителя</a:t>
            </a:r>
            <a:r>
              <a:rPr lang="ru-RU" dirty="0" smtClean="0"/>
              <a:t>, </a:t>
            </a:r>
            <a:r>
              <a:rPr lang="ru-RU" dirty="0"/>
              <a:t>в соответствии с общероссийскими базовыми (отраслевыми) перечнями (классификаторами) </a:t>
            </a:r>
            <a:r>
              <a:rPr lang="ru-RU" dirty="0" smtClean="0"/>
              <a:t>государственных (муниципальных) </a:t>
            </a:r>
            <a:r>
              <a:rPr lang="ru-RU" dirty="0"/>
              <a:t>услуг, оказываемых физическим лицам</a:t>
            </a:r>
            <a:r>
              <a:rPr lang="ru-RU" dirty="0" smtClean="0"/>
              <a:t>, </a:t>
            </a:r>
            <a:r>
              <a:rPr lang="ru-RU" dirty="0"/>
              <a:t>а также в соответствии с региональным перечнем (классификатором) государственных (муниципальных) услуг, не включенных в общероссийские базовые перечни, и работ, оказание и выполнение которых предусмотрено нормативными правовыми актами Краснодарского </a:t>
            </a:r>
            <a:r>
              <a:rPr lang="ru-RU" dirty="0" smtClean="0"/>
              <a:t>края</a:t>
            </a:r>
            <a:endParaRPr lang="ru-RU" dirty="0"/>
          </a:p>
        </p:txBody>
      </p:sp>
    </p:spTree>
    <p:extLst>
      <p:ext uri="{BB962C8B-B14F-4D97-AF65-F5344CB8AC3E}">
        <p14:creationId xmlns:p14="http://schemas.microsoft.com/office/powerpoint/2010/main" val="915090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6743" y="404663"/>
            <a:ext cx="8606971" cy="6025166"/>
          </a:xfrm>
        </p:spPr>
        <p:txBody>
          <a:bodyPr>
            <a:noAutofit/>
          </a:bodyPr>
          <a:lstStyle/>
          <a:p>
            <a:pPr marL="0" indent="0" algn="ctr">
              <a:buNone/>
            </a:pPr>
            <a:r>
              <a:rPr lang="ru-RU" sz="3200" b="1" dirty="0" smtClean="0"/>
              <a:t>Ст. 69.2 Бюджетного кодекса РФ </a:t>
            </a:r>
          </a:p>
          <a:p>
            <a:pPr marL="0" indent="0">
              <a:buNone/>
            </a:pPr>
            <a:r>
              <a:rPr lang="ru-RU" sz="2000" dirty="0"/>
              <a:t> </a:t>
            </a:r>
            <a:r>
              <a:rPr lang="ru-RU" sz="2000" dirty="0" smtClean="0"/>
              <a:t> </a:t>
            </a:r>
            <a:r>
              <a:rPr lang="ru-RU" sz="2000" b="1" u="sng" dirty="0"/>
              <a:t>Государственное (муниципальное) задание должно содержать:</a:t>
            </a:r>
          </a:p>
          <a:p>
            <a:r>
              <a:rPr lang="ru-RU" sz="2000" dirty="0"/>
              <a:t>показатели, характеризующие качество и (или) объем (содержание) оказываемых государственных (муниципальных) услуг (выполняемых работ);</a:t>
            </a:r>
          </a:p>
          <a:p>
            <a:r>
              <a:rPr lang="ru-RU" sz="2000" dirty="0"/>
              <a:t>порядок контроля за исполнением </a:t>
            </a:r>
            <a:r>
              <a:rPr lang="ru-RU" sz="2000" dirty="0" smtClean="0"/>
              <a:t>задания</a:t>
            </a:r>
            <a:r>
              <a:rPr lang="ru-RU" sz="2000" dirty="0"/>
              <a:t>, в том числе условия и порядок его досрочного прекращения;</a:t>
            </a:r>
          </a:p>
          <a:p>
            <a:r>
              <a:rPr lang="ru-RU" sz="2000" dirty="0"/>
              <a:t>требования к отчетности об исполнении </a:t>
            </a:r>
            <a:r>
              <a:rPr lang="ru-RU" sz="2000" dirty="0" smtClean="0"/>
              <a:t>задания;</a:t>
            </a:r>
            <a:endParaRPr lang="ru-RU" sz="2000" dirty="0"/>
          </a:p>
          <a:p>
            <a:r>
              <a:rPr lang="ru-RU" sz="2000" dirty="0" smtClean="0"/>
              <a:t>определение </a:t>
            </a:r>
            <a:r>
              <a:rPr lang="ru-RU" sz="2000" dirty="0"/>
              <a:t>категорий физических и (или) юридических лиц, являющихся потребителями соответствующих услуг;</a:t>
            </a:r>
          </a:p>
          <a:p>
            <a:r>
              <a:rPr lang="ru-RU" sz="2000" dirty="0"/>
              <a:t>порядок оказания соответствующих услуг;</a:t>
            </a:r>
          </a:p>
          <a:p>
            <a:r>
              <a:rPr lang="ru-RU" sz="2000" dirty="0"/>
              <a:t>предельные цены (тарифы) на оплату соответствующих услуг </a:t>
            </a:r>
            <a:r>
              <a:rPr lang="ru-RU" sz="2000" dirty="0" smtClean="0"/>
              <a:t>в </a:t>
            </a:r>
            <a:r>
              <a:rPr lang="ru-RU" sz="2000" dirty="0"/>
              <a:t>случаях, если законодательством Российской Федерации предусмотрено их оказание на платной основе, либо порядок установления указанных цен (тарифов</a:t>
            </a:r>
            <a:r>
              <a:rPr lang="ru-RU" sz="2000" dirty="0" smtClean="0"/>
              <a:t>)</a:t>
            </a:r>
            <a:endParaRPr lang="ru-RU" sz="2000" dirty="0"/>
          </a:p>
        </p:txBody>
      </p:sp>
    </p:spTree>
    <p:extLst>
      <p:ext uri="{BB962C8B-B14F-4D97-AF65-F5344CB8AC3E}">
        <p14:creationId xmlns:p14="http://schemas.microsoft.com/office/powerpoint/2010/main" val="1101906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rotWithShape="1">
          <a:blip r:embed="rId2">
            <a:extLst>
              <a:ext uri="{28A0092B-C50C-407E-A947-70E740481C1C}">
                <a14:useLocalDpi xmlns:a14="http://schemas.microsoft.com/office/drawing/2010/main" val="0"/>
              </a:ext>
            </a:extLst>
          </a:blip>
          <a:srcRect l="1464" t="26562" r="38946" b="12239"/>
          <a:stretch/>
        </p:blipFill>
        <p:spPr bwMode="auto">
          <a:xfrm>
            <a:off x="0" y="775850"/>
            <a:ext cx="9084652" cy="524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005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1064</TotalTime>
  <Words>1806</Words>
  <Application>Microsoft Office PowerPoint</Application>
  <PresentationFormat>Экран (4:3)</PresentationFormat>
  <Paragraphs>116</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NewsPrint</vt:lpstr>
      <vt:lpstr>Формирование муниципальных заданий на оказание учреждениями муниципальных услуг (выполнение работ)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Внесение изменение в задание осуществляет путем утверждения нового задания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"Кодекс Российской Федерации об административных правонарушениях" от 30.12.2001 №195-ФЗ  </vt:lpstr>
      <vt:lpstr>Формирование муниципальных заданий на оказание учреждениями муниципальных услуг  (выполнение работ)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Отдельные вопросы  оплаты труда работников муниципальных учреждений  отрасли культуры  в рамках поэтапного повышения  средней заработной платы</dc:title>
  <dc:creator>Центр</dc:creator>
  <cp:lastModifiedBy>user</cp:lastModifiedBy>
  <cp:revision>97</cp:revision>
  <dcterms:created xsi:type="dcterms:W3CDTF">2015-11-18T13:04:36Z</dcterms:created>
  <dcterms:modified xsi:type="dcterms:W3CDTF">2018-08-25T14:23:06Z</dcterms:modified>
</cp:coreProperties>
</file>