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8" r:id="rId2"/>
    <p:sldId id="256" r:id="rId3"/>
    <p:sldId id="297" r:id="rId4"/>
    <p:sldId id="262" r:id="rId5"/>
    <p:sldId id="314" r:id="rId6"/>
    <p:sldId id="285" r:id="rId7"/>
    <p:sldId id="315" r:id="rId8"/>
    <p:sldId id="316" r:id="rId9"/>
    <p:sldId id="317" r:id="rId10"/>
    <p:sldId id="329" r:id="rId11"/>
    <p:sldId id="330" r:id="rId12"/>
    <p:sldId id="319" r:id="rId13"/>
    <p:sldId id="320" r:id="rId14"/>
    <p:sldId id="321" r:id="rId15"/>
    <p:sldId id="322" r:id="rId16"/>
    <p:sldId id="323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40" r:id="rId26"/>
    <p:sldId id="348" r:id="rId27"/>
  </p:sldIdLst>
  <p:sldSz cx="10801350" cy="7921625"/>
  <p:notesSz cx="6858000" cy="9144000"/>
  <p:defaultTextStyle>
    <a:defPPr>
      <a:defRPr lang="ru-RU"/>
    </a:defPPr>
    <a:lvl1pPr marL="0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4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6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8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6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7" algn="l" defTabSz="9141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00CC00"/>
    <a:srgbClr val="FF2D2D"/>
    <a:srgbClr val="8B170B"/>
    <a:srgbClr val="FF3300"/>
    <a:srgbClr val="96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662" autoAdjust="0"/>
  </p:normalViewPr>
  <p:slideViewPr>
    <p:cSldViewPr snapToGrid="0">
      <p:cViewPr>
        <p:scale>
          <a:sx n="65" d="100"/>
          <a:sy n="65" d="100"/>
        </p:scale>
        <p:origin x="-438" y="-60"/>
      </p:cViewPr>
      <p:guideLst>
        <p:guide orient="horz" pos="249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72;&#1088;&#1080;&#1085;&#1072;\Desktop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11358050657387"/>
          <c:y val="0.10341416278189107"/>
          <c:w val="0.89219741862164137"/>
          <c:h val="0.76755670466564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5.5555555555555552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64567110917913E-2"/>
                  <c:y val="-5.5781198991917053E-2"/>
                </c:manualLayout>
              </c:layout>
              <c:spPr/>
              <c:txPr>
                <a:bodyPr/>
                <a:lstStyle/>
                <a:p>
                  <a:pPr>
                    <a:defRPr sz="32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1418</c:v>
                </c:pt>
                <c:pt idx="1">
                  <c:v>1694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446400"/>
        <c:axId val="167447936"/>
        <c:axId val="0"/>
      </c:bar3DChart>
      <c:catAx>
        <c:axId val="167446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67447936"/>
        <c:crosses val="autoZero"/>
        <c:auto val="1"/>
        <c:lblAlgn val="ctr"/>
        <c:lblOffset val="100"/>
        <c:noMultiLvlLbl val="0"/>
      </c:catAx>
      <c:valAx>
        <c:axId val="16744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4464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68ABF-3FEB-42CD-96DA-4A8F04A3538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2200" y="685800"/>
            <a:ext cx="467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032D4-4A06-42AA-B3D3-6A7E67BBD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2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032D4-4A06-42AA-B3D3-6A7E67BBD7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6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4425" y="168995"/>
            <a:ext cx="10412501" cy="289403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8376" y="440091"/>
            <a:ext cx="9721215" cy="2552524"/>
          </a:xfrm>
        </p:spPr>
        <p:txBody>
          <a:bodyPr lIns="53492" rIns="267462" anchor="b">
            <a:normAutofit/>
          </a:bodyPr>
          <a:lstStyle>
            <a:lvl1pPr marL="0" algn="r">
              <a:defRPr sz="56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20315" y="3256668"/>
            <a:ext cx="7749276" cy="2024415"/>
          </a:xfrm>
        </p:spPr>
        <p:txBody>
          <a:bodyPr lIns="53492" rIns="288859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34924" indent="0" algn="ctr">
              <a:buNone/>
            </a:lvl2pPr>
            <a:lvl3pPr marL="1069848" indent="0" algn="ctr">
              <a:buNone/>
            </a:lvl3pPr>
            <a:lvl4pPr marL="1604772" indent="0" algn="ctr">
              <a:buNone/>
            </a:lvl4pPr>
            <a:lvl5pPr marL="2139696" indent="0" algn="ctr">
              <a:buNone/>
            </a:lvl5pPr>
            <a:lvl6pPr marL="2674620" indent="0" algn="ctr">
              <a:buNone/>
            </a:lvl6pPr>
            <a:lvl7pPr marL="3209544" indent="0" algn="ctr">
              <a:buNone/>
            </a:lvl7pPr>
            <a:lvl8pPr marL="3744468" indent="0" algn="ctr">
              <a:buNone/>
            </a:lvl8pPr>
            <a:lvl9pPr marL="427939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6570821" y="7518502"/>
            <a:ext cx="3546443" cy="316865"/>
          </a:xfrm>
        </p:spPr>
        <p:txBody>
          <a:bodyPr vert="horz" rtlCol="0"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0204762" y="7518502"/>
            <a:ext cx="548440" cy="31686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890236" y="7518502"/>
            <a:ext cx="4615692" cy="316865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17233"/>
            <a:ext cx="2430304" cy="6759053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17233"/>
            <a:ext cx="7110889" cy="67590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5038" y="1645531"/>
            <a:ext cx="9451181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1401" y="3774214"/>
            <a:ext cx="8749094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306" y="575502"/>
            <a:ext cx="9181148" cy="3154567"/>
          </a:xfrm>
        </p:spPr>
        <p:txBody>
          <a:bodyPr rIns="117683"/>
          <a:lstStyle>
            <a:lvl1pPr algn="r">
              <a:buNone/>
              <a:defRPr sz="47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797613"/>
            <a:ext cx="9181148" cy="1743857"/>
          </a:xfrm>
        </p:spPr>
        <p:txBody>
          <a:bodyPr rIns="149779" anchor="t"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570821" y="7523892"/>
            <a:ext cx="3546443" cy="316865"/>
          </a:xfrm>
        </p:spPr>
        <p:txBody>
          <a:bodyPr vert="horz" rtlCol="0"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0204762" y="7523892"/>
            <a:ext cx="548440" cy="31686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890236" y="7523892"/>
            <a:ext cx="4615692" cy="316865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901190"/>
            <a:ext cx="4770596" cy="522827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901190"/>
            <a:ext cx="4770596" cy="522827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207276" y="7524929"/>
            <a:ext cx="548440" cy="316865"/>
          </a:xfrm>
        </p:spPr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5038" y="1645531"/>
            <a:ext cx="9451181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28529" y="2501025"/>
            <a:ext cx="4428554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670709" y="2501025"/>
            <a:ext cx="4428554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91023"/>
            <a:ext cx="9721215" cy="1320271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73198"/>
            <a:ext cx="4772472" cy="738984"/>
          </a:xfrm>
        </p:spPr>
        <p:txBody>
          <a:bodyPr anchor="b">
            <a:noAutofit/>
          </a:bodyPr>
          <a:lstStyle>
            <a:lvl1pPr marL="106985" indent="0" algn="l">
              <a:spcBef>
                <a:spcPts val="0"/>
              </a:spcBef>
              <a:buNone/>
              <a:defRPr sz="2600" b="0" cap="all" baseline="0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86936" y="1773198"/>
            <a:ext cx="4774347" cy="738984"/>
          </a:xfrm>
        </p:spPr>
        <p:txBody>
          <a:bodyPr anchor="b">
            <a:noAutofit/>
          </a:bodyPr>
          <a:lstStyle>
            <a:lvl1pPr marL="106985" indent="0" algn="l">
              <a:spcBef>
                <a:spcPts val="0"/>
              </a:spcBef>
              <a:buNone/>
              <a:defRPr sz="2600" b="0" cap="all" baseline="0"/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40068" y="2728560"/>
            <a:ext cx="4772472" cy="4553101"/>
          </a:xfrm>
        </p:spPr>
        <p:txBody>
          <a:bodyPr lIns="106985"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728560"/>
            <a:ext cx="4774347" cy="455310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207276" y="7524929"/>
            <a:ext cx="548440" cy="316865"/>
          </a:xfrm>
        </p:spPr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92490"/>
            <a:ext cx="9721215" cy="1320271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5038" y="1645531"/>
            <a:ext cx="9451181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74233" y="1221691"/>
            <a:ext cx="4428554" cy="10562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704" y="352072"/>
            <a:ext cx="4644581" cy="880181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62704" y="1279334"/>
            <a:ext cx="4644581" cy="1232253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70034" y="2552523"/>
            <a:ext cx="10237251" cy="4594543"/>
          </a:xfrm>
        </p:spPr>
        <p:txBody>
          <a:bodyPr/>
          <a:lstStyle>
            <a:lvl1pPr marL="342351">
              <a:defRPr sz="3700"/>
            </a:lvl1pPr>
            <a:lvl2pPr marL="695401">
              <a:defRPr sz="3300"/>
            </a:lvl2pPr>
            <a:lvl3pPr marL="962863">
              <a:defRPr sz="2800"/>
            </a:lvl3pPr>
            <a:lvl4pPr marL="1230325">
              <a:defRPr sz="2300"/>
            </a:lvl4pPr>
            <a:lvl5pPr marL="1476390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6570821" y="7523892"/>
            <a:ext cx="3546443" cy="316865"/>
          </a:xfrm>
        </p:spPr>
        <p:txBody>
          <a:bodyPr vert="horz" rtlCol="0"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0204762" y="7523892"/>
            <a:ext cx="548440" cy="31686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890236" y="7523892"/>
            <a:ext cx="4615692" cy="316865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1523" y="5457119"/>
            <a:ext cx="6480810" cy="767601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1523" y="6224721"/>
            <a:ext cx="6480810" cy="105373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60045" y="288616"/>
            <a:ext cx="10081260" cy="5017029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7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6570821" y="7518502"/>
            <a:ext cx="3546443" cy="316865"/>
          </a:xfrm>
        </p:spPr>
        <p:txBody>
          <a:bodyPr vert="horz" rtlCol="0"/>
          <a:lstStyle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0204762" y="7518502"/>
            <a:ext cx="548440" cy="316865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890236" y="7518502"/>
            <a:ext cx="4615692" cy="316865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94424" y="169897"/>
            <a:ext cx="10407812" cy="758363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530191" y="7393517"/>
            <a:ext cx="4975737" cy="316865"/>
          </a:xfrm>
          <a:prstGeom prst="rect">
            <a:avLst/>
          </a:prstGeom>
        </p:spPr>
        <p:txBody>
          <a:bodyPr lIns="106985" tIns="53492" rIns="106985" bIns="53492"/>
          <a:lstStyle>
            <a:lvl1pPr algn="r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70821" y="7393517"/>
            <a:ext cx="3546443" cy="316865"/>
          </a:xfrm>
          <a:prstGeom prst="rect">
            <a:avLst/>
          </a:prstGeom>
        </p:spPr>
        <p:txBody>
          <a:bodyPr lIns="106985" tIns="53492" rIns="106985" bIns="53492"/>
          <a:lstStyle>
            <a:lvl1pPr algn="l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02121DF-C8E3-40F4-82E9-59A139B5E8B9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204762" y="7524929"/>
            <a:ext cx="548440" cy="316865"/>
          </a:xfrm>
          <a:prstGeom prst="rect">
            <a:avLst/>
          </a:prstGeom>
        </p:spPr>
        <p:txBody>
          <a:bodyPr lIns="106985" tIns="53492" rIns="106985" bIns="53492" anchor="ctr"/>
          <a:lstStyle>
            <a:lvl1pPr algn="r" eaLnBrk="1" latinLnBrk="0" hangingPunct="1">
              <a:defRPr kumimoji="0" sz="19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0500AA-593D-4C62-AAF4-F849E3B8975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40068" y="292857"/>
            <a:ext cx="9721215" cy="1320271"/>
          </a:xfrm>
          <a:prstGeom prst="rect">
            <a:avLst/>
          </a:prstGeom>
        </p:spPr>
        <p:txBody>
          <a:bodyPr lIns="106985" tIns="53492" rIns="106985" bIns="53492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40068" y="1901556"/>
            <a:ext cx="9721215" cy="5228273"/>
          </a:xfrm>
          <a:prstGeom prst="rect">
            <a:avLst/>
          </a:prstGeom>
        </p:spPr>
        <p:txBody>
          <a:bodyPr lIns="106985" tIns="53492" rIns="106985" bIns="53492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64191" algn="r" rtl="0" eaLnBrk="1" latinLnBrk="0" hangingPunct="1">
        <a:spcBef>
          <a:spcPct val="0"/>
        </a:spcBef>
        <a:buNone/>
        <a:defRPr kumimoji="0" sz="54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41757" indent="-341757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48894" indent="-267462" algn="l" rtl="0" eaLnBrk="1" latinLnBrk="0" hangingPunct="1">
        <a:spcBef>
          <a:spcPts val="468"/>
        </a:spcBef>
        <a:buClr>
          <a:schemeClr val="accent2"/>
        </a:buClr>
        <a:buSzPct val="90000"/>
        <a:buFontTx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62863" indent="-224668" algn="l" rtl="0" eaLnBrk="1" latinLnBrk="0" hangingPunct="1">
        <a:spcBef>
          <a:spcPts val="468"/>
        </a:spcBef>
        <a:buClr>
          <a:schemeClr val="accent3"/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176833" indent="-213970" algn="l" rtl="0" eaLnBrk="1" latinLnBrk="0" hangingPunct="1">
        <a:spcBef>
          <a:spcPts val="468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390802" indent="-213970" algn="l" rtl="0" eaLnBrk="1" latinLnBrk="0" hangingPunct="1">
        <a:spcBef>
          <a:spcPts val="468"/>
        </a:spcBef>
        <a:buClr>
          <a:schemeClr val="accent3"/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772" indent="-203271" algn="l" rtl="0" eaLnBrk="1" latinLnBrk="0" hangingPunct="1">
        <a:spcBef>
          <a:spcPts val="468"/>
        </a:spcBef>
        <a:buClr>
          <a:schemeClr val="accent4"/>
        </a:buClr>
        <a:buFont typeface="Wingdings 2"/>
        <a:buChar char="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8742" indent="-203271" algn="l" rtl="0" eaLnBrk="1" latinLnBrk="0" hangingPunct="1">
        <a:spcBef>
          <a:spcPts val="468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32711" indent="-203271" algn="l" rtl="0" eaLnBrk="1" latinLnBrk="0" hangingPunct="1">
        <a:spcBef>
          <a:spcPts val="468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46681" indent="-203271" algn="l" rtl="0" eaLnBrk="1" latinLnBrk="0" hangingPunct="1">
        <a:spcBef>
          <a:spcPts val="468"/>
        </a:spcBef>
        <a:buClr>
          <a:schemeClr val="accent4"/>
        </a:buClr>
        <a:buFont typeface="Wingdings 2"/>
        <a:buChar char="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pk23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4503" y="6379514"/>
            <a:ext cx="8176847" cy="1043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Краевой 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учебно-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методический 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cap="all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214" y="320651"/>
            <a:ext cx="99177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 Краснодарского края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/>
              <a:t>Государственное </a:t>
            </a:r>
            <a:r>
              <a:rPr lang="ru-RU" sz="2800" b="1" dirty="0"/>
              <a:t>бюджетное учреждение </a:t>
            </a:r>
            <a:br>
              <a:rPr lang="ru-RU" sz="2800" b="1" dirty="0"/>
            </a:br>
            <a:r>
              <a:rPr lang="ru-RU" sz="2800" b="1" dirty="0"/>
              <a:t>дополнительного профессионального образования </a:t>
            </a:r>
            <a:br>
              <a:rPr lang="ru-RU" sz="2800" b="1" dirty="0"/>
            </a:br>
            <a:r>
              <a:rPr lang="ru-RU" sz="2800" b="1" dirty="0"/>
              <a:t>и культуры Краснодарского края 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dirty="0"/>
          </a:p>
        </p:txBody>
      </p:sp>
      <p:pic>
        <p:nvPicPr>
          <p:cNvPr id="1026" name="Picture 2" descr="C:\Users\Марина\Desktop\РЕДАКТОР\логотип\e951b308-7a96-4811-b77d-dba418e59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4" y="3390266"/>
            <a:ext cx="3072544" cy="30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0696" y="185238"/>
            <a:ext cx="1132827" cy="10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4" y="772218"/>
            <a:ext cx="972121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</a:rPr>
              <a:t>Министерство культуры Краснодарского края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«Краевой учебно-методический центр»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1" y="2542841"/>
            <a:ext cx="10431462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644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0696" y="185238"/>
            <a:ext cx="1132827" cy="10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4" y="772218"/>
            <a:ext cx="972121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</a:rPr>
              <a:t>Министерство культуры Краснодарского края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«Краевой учебно-методический центр»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Марина\Desktop\СЛАЙД-ШОУ ВО СЛАВУ КУБАНИ\_DSC6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4" y="1631014"/>
            <a:ext cx="9459593" cy="606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30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26347" y="184661"/>
            <a:ext cx="1277176" cy="122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974966"/>
            <a:ext cx="972121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1" y="1847618"/>
            <a:ext cx="10330807" cy="60740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7305" y="5390765"/>
            <a:ext cx="97054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IV краевой 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фестиваль-конкурс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художественного творчества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7305" y="1847618"/>
            <a:ext cx="98819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 славу Кубани, </a:t>
            </a:r>
            <a:br>
              <a:rPr lang="ru-RU" sz="5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благо России»</a:t>
            </a:r>
            <a:br>
              <a:rPr lang="ru-RU" sz="54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2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1492343"/>
            <a:ext cx="10058400" cy="5999320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084" y="482765"/>
            <a:ext cx="9970168" cy="77787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В конкурсных программах и выставках </a:t>
            </a:r>
            <a:r>
              <a:rPr lang="en-US" sz="3200" b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краевого фестиваля-конкурса</a:t>
            </a:r>
            <a:r>
              <a:rPr lang="en-US" sz="3200" b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sz="3200" b="1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участие:</a:t>
            </a:r>
            <a:endParaRPr lang="ru-RU" sz="3200" b="1" cap="all" dirty="0" smtClean="0">
              <a:solidFill>
                <a:srgbClr val="FF2D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4350" y="1520137"/>
            <a:ext cx="77643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самодеятельные артисты и мастера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3600" b="1" u="sng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от 18 лет и </a:t>
            </a:r>
            <a:r>
              <a:rPr lang="ru-RU" sz="3600" b="1" u="sng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старше</a:t>
            </a:r>
            <a:r>
              <a:rPr lang="en-US" sz="3600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- творческие коллективы и участники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учреждений </a:t>
            </a:r>
            <a:r>
              <a:rPr lang="ru-RU" sz="3600" b="1" u="sng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различных ведомств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учебных заведений, воинских частей, трудовых коллективов и пр.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946d4595eb23cf3cc5ba2432fca4ce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05" y="5044808"/>
            <a:ext cx="4624352" cy="259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qkIVtlPu1X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010" y="2856362"/>
            <a:ext cx="2459696" cy="18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 descr="HB9IIxaM7I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3" y="4700337"/>
            <a:ext cx="4631443" cy="308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76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1492343"/>
            <a:ext cx="10058400" cy="5999320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8968" y="482765"/>
            <a:ext cx="9970168" cy="777875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all" dirty="0">
                <a:solidFill>
                  <a:srgbClr val="FF2D2D"/>
                </a:solidFill>
              </a:rPr>
              <a:t>Темы фестиваля-конкурса</a:t>
            </a:r>
            <a:endParaRPr lang="ru-RU" sz="4800" b="1" cap="all" dirty="0" smtClean="0">
              <a:solidFill>
                <a:srgbClr val="FF2D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7649" y="1655522"/>
            <a:ext cx="904442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4400" b="1" dirty="0"/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 театра в России.</a:t>
            </a:r>
          </a:p>
          <a:p>
            <a:pPr marL="514350" indent="-514350"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Творчество самодеятельных поэтов и  писателей муниципального образования.</a:t>
            </a:r>
          </a:p>
          <a:p>
            <a:pPr>
              <a:defRPr/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Творчество самодеятельных коллективов национальной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2625530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1492343"/>
            <a:ext cx="10058400" cy="5999320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399" y="21100"/>
            <a:ext cx="10491537" cy="77787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Этапы фестиваля-конкурса</a:t>
            </a:r>
            <a:endParaRPr lang="ru-RU" sz="4000" b="1" cap="all" dirty="0" smtClean="0">
              <a:solidFill>
                <a:srgbClr val="FF2D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662" y="383186"/>
            <a:ext cx="100584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cap="all" dirty="0">
                <a:latin typeface="Times New Roman" pitchFamily="18" charset="0"/>
                <a:cs typeface="Times New Roman" pitchFamily="18" charset="0"/>
              </a:rPr>
              <a:t>сентябрь-октябрь 2018 года) </a:t>
            </a:r>
            <a:r>
              <a:rPr lang="ru-RU" sz="3200" b="1" i="1" cap="all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200" b="1" i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отборочный</a:t>
            </a:r>
            <a:endParaRPr lang="ru-RU" sz="3600" dirty="0">
              <a:solidFill>
                <a:srgbClr val="FF2D2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августа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предоставить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проведения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отборочных мероприятий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cap="all" dirty="0">
                <a:latin typeface="Times New Roman" pitchFamily="18" charset="0"/>
                <a:cs typeface="Times New Roman" pitchFamily="18" charset="0"/>
              </a:rPr>
              <a:t>ноябрь 2018 года – апрель 2019 года) – </a:t>
            </a:r>
            <a:r>
              <a:rPr lang="ru-RU" sz="3600" b="1" u="sng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зональный</a:t>
            </a:r>
            <a:r>
              <a:rPr lang="ru-RU" sz="3600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(по отдельному графику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этап 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cap="al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cap="all" dirty="0">
                <a:latin typeface="Times New Roman" pitchFamily="18" charset="0"/>
                <a:cs typeface="Times New Roman" pitchFamily="18" charset="0"/>
              </a:rPr>
              <a:t>май 2019 года)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3600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algn="ctr">
              <a:defRPr/>
            </a:pP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8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1492343"/>
            <a:ext cx="10058400" cy="5999320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399" y="480052"/>
            <a:ext cx="10491537" cy="128417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4000" b="1" cap="all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all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cap="all" dirty="0">
                <a:solidFill>
                  <a:srgbClr val="FF2D2D"/>
                </a:solidFill>
                <a:latin typeface="Times New Roman" pitchFamily="18" charset="0"/>
                <a:cs typeface="Times New Roman" pitchFamily="18" charset="0"/>
              </a:rPr>
              <a:t>участия во 2-ом зональном этапе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cap="all" dirty="0" smtClean="0">
              <a:solidFill>
                <a:srgbClr val="FF2D2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662" y="798975"/>
            <a:ext cx="1005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0113" y="1260640"/>
            <a:ext cx="671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(за 14 дней до проведения мероприятия)</a:t>
            </a:r>
            <a:endParaRPr lang="ru-RU" sz="2800" b="1" dirty="0">
              <a:solidFill>
                <a:srgbClr val="00CC00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53121" y="1841706"/>
            <a:ext cx="10090093" cy="5649957"/>
          </a:xfrm>
        </p:spPr>
        <p:txBody>
          <a:bodyPr>
            <a:noAutofit/>
          </a:bodyPr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скан-копия распоряжения (постановления) главы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муниципального образования о проведении отборочных мероприятий краевого фестиваля-конкурса;</a:t>
            </a:r>
          </a:p>
          <a:p>
            <a:pPr eaLnBrk="1" hangingPunct="1">
              <a:spcAft>
                <a:spcPts val="600"/>
              </a:spcAft>
              <a:buFont typeface="Arial" charset="0"/>
              <a:buNone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скан-копия приказа органа культуры муниципального образования о проведении фестиваля-конкурса;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скан-копия регламента проведения зональных мероприятий с указанием даты, места, времени, адреса проведения и ответственных за проведение мероприятий лиц;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зональных мероприятий с указанием названия номера, исполнителя или коллектива, хронометража номера в двух вариантах (красочный и рабочий в формате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word)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каталог работ ДПИ (красочный и рабочий в формате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word)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75539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118" y="2243147"/>
            <a:ext cx="96743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solidFill>
                  <a:srgbClr val="FF0000"/>
                </a:solidFill>
              </a:rPr>
              <a:t>Образец </a:t>
            </a:r>
            <a:endParaRPr lang="ru-RU" sz="60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cap="all" dirty="0" smtClean="0">
                <a:solidFill>
                  <a:srgbClr val="FF0000"/>
                </a:solidFill>
              </a:rPr>
              <a:t>оформления  программы </a:t>
            </a:r>
            <a:r>
              <a:rPr lang="ru-RU" sz="6000" b="1" cap="all" dirty="0">
                <a:solidFill>
                  <a:srgbClr val="FF0000"/>
                </a:solidFill>
              </a:rPr>
              <a:t/>
            </a:r>
            <a:br>
              <a:rPr lang="ru-RU" sz="6000" b="1" cap="all" dirty="0">
                <a:solidFill>
                  <a:srgbClr val="FF0000"/>
                </a:solidFill>
              </a:rPr>
            </a:br>
            <a:r>
              <a:rPr lang="ru-RU" sz="6000" b="1" cap="all" dirty="0" smtClean="0">
                <a:solidFill>
                  <a:srgbClr val="FF0000"/>
                </a:solidFill>
              </a:rPr>
              <a:t>тематического концерта</a:t>
            </a:r>
            <a:endParaRPr lang="ru-RU" sz="60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18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3" descr="ФОРМА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468" y="258597"/>
            <a:ext cx="8413868" cy="7309782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377653" y="4902180"/>
            <a:ext cx="2636580" cy="199690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377653" y="4969456"/>
            <a:ext cx="2636580" cy="18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85" tIns="53492" rIns="106985" bIns="534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900" b="1" dirty="0">
                <a:solidFill>
                  <a:srgbClr val="C00000"/>
                </a:solidFill>
              </a:rPr>
              <a:t>Обязательно указать сценариста, постановщика, звукооператора, ведущих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0352" y="727008"/>
            <a:ext cx="2132105" cy="103135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632050" y="727009"/>
            <a:ext cx="1928707" cy="103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985" tIns="53492" rIns="106985" bIns="534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Регламент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более  </a:t>
            </a:r>
          </a:p>
          <a:p>
            <a:pPr algn="ctr" eaLnBrk="1" hangingPunct="1"/>
            <a:r>
              <a:rPr lang="ru-RU" sz="2000" b="1" dirty="0">
                <a:solidFill>
                  <a:srgbClr val="C00000"/>
                </a:solidFill>
              </a:rPr>
              <a:t>60 минут</a:t>
            </a:r>
          </a:p>
        </p:txBody>
      </p:sp>
    </p:spTree>
    <p:extLst>
      <p:ext uri="{BB962C8B-B14F-4D97-AF65-F5344CB8AC3E}">
        <p14:creationId xmlns:p14="http://schemas.microsoft.com/office/powerpoint/2010/main" val="2200215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56" y="2357488"/>
            <a:ext cx="967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solidFill>
                  <a:srgbClr val="FF0000"/>
                </a:solidFill>
              </a:rPr>
              <a:t>Образец </a:t>
            </a:r>
            <a:endParaRPr lang="ru-RU" sz="60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cap="all" dirty="0" smtClean="0">
                <a:solidFill>
                  <a:srgbClr val="FF0000"/>
                </a:solidFill>
              </a:rPr>
              <a:t>оформления  каталога </a:t>
            </a:r>
            <a:r>
              <a:rPr lang="ru-RU" sz="6000" b="1" cap="all" dirty="0">
                <a:solidFill>
                  <a:srgbClr val="FF0000"/>
                </a:solidFill>
              </a:rPr>
              <a:t/>
            </a:r>
            <a:br>
              <a:rPr lang="ru-RU" sz="6000" b="1" cap="all" dirty="0">
                <a:solidFill>
                  <a:srgbClr val="FF0000"/>
                </a:solidFill>
              </a:rPr>
            </a:br>
            <a:r>
              <a:rPr lang="ru-RU" sz="6000" b="1" cap="all" dirty="0">
                <a:solidFill>
                  <a:srgbClr val="FF0000"/>
                </a:solidFill>
              </a:rPr>
              <a:t>тематической выставки</a:t>
            </a:r>
          </a:p>
        </p:txBody>
      </p:sp>
    </p:spTree>
    <p:extLst>
      <p:ext uri="{BB962C8B-B14F-4D97-AF65-F5344CB8AC3E}">
        <p14:creationId xmlns:p14="http://schemas.microsoft.com/office/powerpoint/2010/main" val="421324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рина\Desktop\РЕДАКТОР\диплом и афиша ЯБЛОЧНЫЙ СПАС\рушник выбеленный центркопирова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8155" r="7268" b="6227"/>
          <a:stretch/>
        </p:blipFill>
        <p:spPr bwMode="auto">
          <a:xfrm>
            <a:off x="219455" y="3281082"/>
            <a:ext cx="10420817" cy="452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4896" y="549427"/>
            <a:ext cx="874978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</a:rPr>
              <a:t>Министерство культуры Краснодарского края</a:t>
            </a:r>
            <a:br>
              <a:rPr lang="ru-RU" sz="2200" b="1" dirty="0" smtClean="0">
                <a:solidFill>
                  <a:schemeClr val="tx1"/>
                </a:solidFill>
                <a:effectLst/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«Краевой учебно-методический центр»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251050" y="193987"/>
            <a:ext cx="1338203" cy="128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5221" y="3466455"/>
            <a:ext cx="98177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cap="all" dirty="0" smtClean="0">
                <a:solidFill>
                  <a:srgbClr val="960000"/>
                </a:solidFill>
              </a:rPr>
              <a:t>«Основные задачи </a:t>
            </a:r>
          </a:p>
          <a:p>
            <a:pPr lvl="0" algn="ctr"/>
            <a:r>
              <a:rPr lang="ru-RU" sz="4400" b="1" cap="all" dirty="0" smtClean="0">
                <a:solidFill>
                  <a:srgbClr val="960000"/>
                </a:solidFill>
              </a:rPr>
              <a:t>и направления подготовки </a:t>
            </a:r>
          </a:p>
          <a:p>
            <a:pPr lvl="0" algn="ctr"/>
            <a:r>
              <a:rPr lang="ru-RU" sz="4400" b="1" cap="all" dirty="0" smtClean="0">
                <a:solidFill>
                  <a:srgbClr val="960000"/>
                </a:solidFill>
              </a:rPr>
              <a:t>к участию в краевых фестивалях-конкурсах народного художественного творчества» </a:t>
            </a:r>
            <a:endParaRPr lang="ru-RU" sz="4400" b="1" cap="all" dirty="0">
              <a:solidFill>
                <a:srgbClr val="96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4895" y="1952712"/>
            <a:ext cx="89003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3300"/>
                </a:solidFill>
              </a:rPr>
              <a:t>КРАЕВОЙ СЕМИНАР</a:t>
            </a:r>
            <a:endParaRPr lang="ru-RU" sz="7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01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3" descr="нроль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5875" r="28755" b="28014"/>
          <a:stretch>
            <a:fillRect/>
          </a:stretch>
        </p:blipFill>
        <p:spPr>
          <a:xfrm>
            <a:off x="844927" y="410431"/>
            <a:ext cx="9213473" cy="7065457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79425" y="694944"/>
            <a:ext cx="2467808" cy="15183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020717" y="823435"/>
            <a:ext cx="2126516" cy="109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985" tIns="53492" rIns="106985" bIns="534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C00000"/>
                </a:solidFill>
              </a:rPr>
              <a:t>Не более 75 работ</a:t>
            </a:r>
          </a:p>
        </p:txBody>
      </p:sp>
    </p:spTree>
    <p:extLst>
      <p:ext uri="{BB962C8B-B14F-4D97-AF65-F5344CB8AC3E}">
        <p14:creationId xmlns:p14="http://schemas.microsoft.com/office/powerpoint/2010/main" val="723703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6656" y="2357488"/>
            <a:ext cx="9674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solidFill>
                  <a:srgbClr val="FF0000"/>
                </a:solidFill>
              </a:rPr>
              <a:t>Образец </a:t>
            </a:r>
            <a:endParaRPr lang="ru-RU" sz="6000" b="1" cap="all" dirty="0" smtClean="0">
              <a:solidFill>
                <a:srgbClr val="FF0000"/>
              </a:solidFill>
            </a:endParaRPr>
          </a:p>
          <a:p>
            <a:pPr algn="ctr"/>
            <a:r>
              <a:rPr lang="ru-RU" sz="6000" b="1" cap="all" dirty="0" smtClean="0">
                <a:solidFill>
                  <a:srgbClr val="FF0000"/>
                </a:solidFill>
              </a:rPr>
              <a:t>Плана работы экспертной комиссии</a:t>
            </a:r>
            <a:endParaRPr lang="ru-RU" sz="6000" b="1" cap="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10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3" descr="долирло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7434" r="41106" b="26839"/>
          <a:stretch/>
        </p:blipFill>
        <p:spPr>
          <a:xfrm>
            <a:off x="1062644" y="312107"/>
            <a:ext cx="8591003" cy="7332699"/>
          </a:xfrm>
        </p:spPr>
      </p:pic>
    </p:spTree>
    <p:extLst>
      <p:ext uri="{BB962C8B-B14F-4D97-AF65-F5344CB8AC3E}">
        <p14:creationId xmlns:p14="http://schemas.microsoft.com/office/powerpoint/2010/main" val="8740399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064" y="1941671"/>
            <a:ext cx="967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rgbClr val="FF0000"/>
                </a:solidFill>
              </a:rPr>
              <a:t>В день проведения мероприятия</a:t>
            </a:r>
            <a:endParaRPr lang="ru-RU" sz="4000" b="1" cap="all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92608" y="2937358"/>
            <a:ext cx="10301828" cy="4249826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1. Разместить информацию на сайте управления /отдела культуры муниципального образования.</a:t>
            </a:r>
          </a:p>
          <a:p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2. Отправить фото и видео выставки и концерта для размещения на сайтах</a:t>
            </a:r>
          </a:p>
          <a:p>
            <a:pPr>
              <a:buFont typeface="Arial" charset="0"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- министерства культуры Краснодарского края;</a:t>
            </a:r>
          </a:p>
          <a:p>
            <a:pPr>
              <a:buFont typeface="Arial" charset="0"/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- Краевого учебно-методического центра.</a:t>
            </a:r>
          </a:p>
        </p:txBody>
      </p:sp>
    </p:spTree>
    <p:extLst>
      <p:ext uri="{BB962C8B-B14F-4D97-AF65-F5344CB8AC3E}">
        <p14:creationId xmlns:p14="http://schemas.microsoft.com/office/powerpoint/2010/main" val="2303633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2064" y="1941671"/>
            <a:ext cx="967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solidFill>
                  <a:srgbClr val="FF0000"/>
                </a:solidFill>
              </a:rPr>
              <a:t>Не позднее, чем через 5 дней после проведения мероприятия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34316" y="3379744"/>
            <a:ext cx="9252099" cy="4063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редоставить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 электронном носителе 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полную видеозапись</a:t>
            </a:r>
            <a:r>
              <a:rPr lang="ru-RU" sz="36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all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театрализованного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концерта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Краевой учебно-методический центр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</a:pPr>
            <a:endParaRPr lang="ru-RU" sz="1400" b="1" cap="all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cap="all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г</a:t>
            </a:r>
            <a:r>
              <a:rPr lang="ru-RU" sz="32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 Краснодар, </a:t>
            </a:r>
            <a:endParaRPr lang="ru-RU" sz="3200" b="1" cap="all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cap="all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32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cap="all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Рашпилевская</a:t>
            </a:r>
            <a:r>
              <a:rPr lang="ru-RU" sz="32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, 75 А, </a:t>
            </a:r>
            <a:r>
              <a:rPr lang="ru-RU" sz="3200" b="1" cap="all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32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№8, </a:t>
            </a:r>
            <a:endParaRPr lang="ru-RU" sz="3200" b="1" cap="all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b="1" cap="all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8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2800" b="1" cap="all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творчества</a:t>
            </a:r>
            <a:endParaRPr lang="ru-RU" sz="2800" b="1" cap="all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56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32969" y="182111"/>
            <a:ext cx="1261467" cy="120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5" y="772218"/>
            <a:ext cx="948898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84048" y="1976558"/>
            <a:ext cx="10210388" cy="5325344"/>
          </a:xfrm>
        </p:spPr>
        <p:txBody>
          <a:bodyPr>
            <a:noAutofit/>
          </a:bodyPr>
          <a:lstStyle/>
          <a:p>
            <a:pPr algn="ctr">
              <a:buFont typeface="Arial" charset="0"/>
              <a:buNone/>
            </a:pP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Итоговый приказ </a:t>
            </a:r>
            <a:endParaRPr lang="ru-RU" sz="32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краевого </a:t>
            </a: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фестиваля-конкурса публикуется на официальном сайте </a:t>
            </a:r>
          </a:p>
          <a:p>
            <a:pPr algn="ctr">
              <a:buFont typeface="Arial" charset="0"/>
              <a:buNone/>
            </a:pPr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Краевого учебно-методического 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центра</a:t>
            </a:r>
            <a:endParaRPr lang="en-US" sz="32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b="1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www.ckpk23.ru</a:t>
            </a:r>
            <a:r>
              <a:rPr lang="en-US" sz="8800" b="1" dirty="0" smtClean="0">
                <a:solidFill>
                  <a:srgbClr val="003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800" b="1" u="sng" dirty="0" smtClean="0">
              <a:solidFill>
                <a:srgbClr val="0038A8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buFont typeface="Arial" charset="0"/>
              <a:buNone/>
            </a:pPr>
            <a:endParaRPr lang="ru-RU" sz="3200" b="1" u="sng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Телефон отдела народного творчества</a:t>
            </a:r>
          </a:p>
          <a:p>
            <a:pPr algn="ctr">
              <a:buFont typeface="Arial" charset="0"/>
              <a:buNone/>
            </a:pPr>
            <a:r>
              <a:rPr lang="ru-RU" sz="4000" b="1" cap="all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8-861-259-23-17</a:t>
            </a:r>
          </a:p>
          <a:p>
            <a:pPr>
              <a:buFont typeface="Arial" charset="0"/>
              <a:buNone/>
            </a:pPr>
            <a:endParaRPr lang="ru-RU" sz="2000" cap="al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45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4503" y="6379514"/>
            <a:ext cx="8176847" cy="1043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Краевой 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учебно-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методический 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</a:t>
            </a:r>
            <a:br>
              <a:rPr lang="ru-RU" sz="6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b="1" cap="all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214" y="320651"/>
            <a:ext cx="99177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культуры Краснодарского края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/>
              <a:t>Государственное </a:t>
            </a:r>
            <a:r>
              <a:rPr lang="ru-RU" sz="2800" b="1" dirty="0"/>
              <a:t>бюджетное учреждение </a:t>
            </a:r>
            <a:br>
              <a:rPr lang="ru-RU" sz="2800" b="1" dirty="0"/>
            </a:br>
            <a:r>
              <a:rPr lang="ru-RU" sz="2800" b="1" dirty="0"/>
              <a:t>дополнительного профессионального образования </a:t>
            </a:r>
            <a:br>
              <a:rPr lang="ru-RU" sz="2800" b="1" dirty="0"/>
            </a:br>
            <a:r>
              <a:rPr lang="ru-RU" sz="2800" b="1" dirty="0"/>
              <a:t>и культуры Краснодарского края 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dirty="0"/>
          </a:p>
        </p:txBody>
      </p:sp>
      <p:pic>
        <p:nvPicPr>
          <p:cNvPr id="1026" name="Picture 2" descr="C:\Users\Марина\Desktop\РЕДАКТОР\логотип\e951b308-7a96-4811-b77d-dba418e59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4" y="3390266"/>
            <a:ext cx="3072544" cy="30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02171" y="182110"/>
            <a:ext cx="1187959" cy="113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828958"/>
            <a:ext cx="9488986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70291"/>
              </p:ext>
            </p:extLst>
          </p:nvPr>
        </p:nvGraphicFramePr>
        <p:xfrm>
          <a:off x="2005773" y="3319272"/>
          <a:ext cx="6486891" cy="420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02880" y="1740796"/>
            <a:ext cx="859562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Динамика развития </a:t>
            </a: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самодеятельных коллективов </a:t>
            </a: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в муниципальных образованиях края</a:t>
            </a:r>
            <a:endParaRPr lang="ru-RU" sz="3600" b="1" cap="all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326347" y="184661"/>
            <a:ext cx="1277176" cy="122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0" y="974966"/>
            <a:ext cx="972121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Министерство культуры Краснодарского края</a:t>
            </a:r>
            <a:b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«Краевой учебно-методический центр»</a:t>
            </a:r>
            <a:b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866820"/>
            <a:ext cx="10410092" cy="60548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9091" y="4591468"/>
            <a:ext cx="955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 smtClean="0"/>
          </a:p>
          <a:p>
            <a:pPr algn="ctr"/>
            <a:r>
              <a:rPr lang="ru-RU" sz="2800" b="1" cap="all" dirty="0"/>
              <a:t>ведущий  методист отдела по работе </a:t>
            </a:r>
            <a:endParaRPr lang="ru-RU" sz="2800" b="1" cap="all" dirty="0" smtClean="0"/>
          </a:p>
          <a:p>
            <a:pPr algn="ctr"/>
            <a:r>
              <a:rPr lang="ru-RU" sz="2800" b="1" cap="all" dirty="0" smtClean="0"/>
              <a:t>с </a:t>
            </a:r>
            <a:r>
              <a:rPr lang="ru-RU" sz="2800" b="1" cap="all" dirty="0"/>
              <a:t>методическими службами </a:t>
            </a:r>
            <a:endParaRPr lang="ru-RU" sz="2800" b="1" cap="all" dirty="0" smtClean="0"/>
          </a:p>
          <a:p>
            <a:pPr algn="ctr"/>
            <a:r>
              <a:rPr lang="ru-RU" sz="2800" b="1" cap="all" dirty="0" smtClean="0"/>
              <a:t>ГБУ </a:t>
            </a:r>
            <a:r>
              <a:rPr lang="ru-RU" sz="2800" b="1" cap="all" dirty="0"/>
              <a:t>ДПО и К КК </a:t>
            </a:r>
            <a:endParaRPr lang="ru-RU" sz="2800" b="1" cap="all" dirty="0" smtClean="0"/>
          </a:p>
          <a:p>
            <a:pPr algn="ctr"/>
            <a:r>
              <a:rPr lang="ru-RU" sz="2800" b="1" cap="all" dirty="0" smtClean="0"/>
              <a:t>«</a:t>
            </a:r>
            <a:r>
              <a:rPr lang="ru-RU" sz="2800" b="1" cap="all" dirty="0"/>
              <a:t>Краевой учебно-методический центр»</a:t>
            </a:r>
            <a:br>
              <a:rPr lang="ru-RU" sz="2800" b="1" cap="all" dirty="0"/>
            </a:br>
            <a:endParaRPr lang="ru-RU" sz="2800" b="1" cap="all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7304" y="1863789"/>
            <a:ext cx="5153975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/>
              <a:t>Елена Львовна</a:t>
            </a:r>
          </a:p>
          <a:p>
            <a:pPr algn="ctr"/>
            <a:r>
              <a:rPr lang="ru-RU" sz="6000" b="1" cap="all" dirty="0"/>
              <a:t>Федоренко</a:t>
            </a:r>
          </a:p>
        </p:txBody>
      </p:sp>
    </p:spTree>
    <p:extLst>
      <p:ext uri="{BB962C8B-B14F-4D97-AF65-F5344CB8AC3E}">
        <p14:creationId xmlns:p14="http://schemas.microsoft.com/office/powerpoint/2010/main" val="13608165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Марина\Desktop\РЕДАКТОР\диплом и афиша ЯБЛОЧНЫЙ СПАС\рушник выбеленный центркопирова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8155" r="7268" b="6227"/>
          <a:stretch/>
        </p:blipFill>
        <p:spPr bwMode="auto">
          <a:xfrm>
            <a:off x="219455" y="1796716"/>
            <a:ext cx="10420817" cy="59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470696" y="185238"/>
            <a:ext cx="1132827" cy="108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73794" y="772218"/>
            <a:ext cx="9721215" cy="13202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</a:rPr>
              <a:t>Министерство культуры Краснодарского края</a:t>
            </a:r>
            <a:r>
              <a:rPr lang="ru-RU" sz="2200" b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/>
              </a:rPr>
            </a:br>
            <a:r>
              <a:rPr lang="ru-RU" sz="1600" b="1" dirty="0" smtClean="0">
                <a:effectLst/>
              </a:rPr>
              <a:t>Государственное бюджетное учреждение </a:t>
            </a:r>
            <a:br>
              <a:rPr lang="ru-RU" sz="1600" b="1" dirty="0" smtClean="0">
                <a:effectLst/>
              </a:rPr>
            </a:br>
            <a:r>
              <a:rPr lang="ru-RU" sz="1600" b="1" dirty="0" smtClean="0">
                <a:effectLst/>
              </a:rPr>
              <a:t>дополнительного профессионального образования и культуры Краснодарского края </a:t>
            </a:r>
            <a:r>
              <a:rPr lang="ru-RU" sz="1800" b="1" dirty="0" smtClean="0">
                <a:effectLst/>
              </a:rPr>
              <a:t/>
            </a:r>
            <a:br>
              <a:rPr lang="ru-RU" sz="1800" b="1" dirty="0" smtClean="0">
                <a:effectLst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</a:rPr>
              <a:t>«Краевой учебно-методический центр»</a:t>
            </a:r>
            <a:br>
              <a:rPr lang="ru-RU" sz="4000" b="1" dirty="0" smtClean="0">
                <a:solidFill>
                  <a:schemeClr val="tx1"/>
                </a:solidFill>
                <a:effectLst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P:\All\ОНТиМС\АБВ ОНТ 2018\Семинары\Во славу Кубани\картинки\010330vesniank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713" y="2965293"/>
            <a:ext cx="72263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924656" y="1552683"/>
            <a:ext cx="9010414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</a:t>
            </a:r>
          </a:p>
          <a:p>
            <a:pPr algn="ctr" eaLnBrk="1" hangingPunct="1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краевого  фестиваля-конкурса народного художественного творчества «Во славу Кубани, на благо России»</a:t>
            </a:r>
          </a:p>
          <a:p>
            <a:pPr algn="ctr" eaLnBrk="1" hangingPunct="1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443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арина\Desktop\РЕДАКТОР\диплом и афиша ЯБЛОЧНЫЙ СПАС\рушник выбеленный центркопирование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18155" r="7268" b="6227"/>
          <a:stretch/>
        </p:blipFill>
        <p:spPr bwMode="auto">
          <a:xfrm>
            <a:off x="108935" y="958098"/>
            <a:ext cx="10420817" cy="67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230" y="1260640"/>
            <a:ext cx="8101263" cy="5854732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решению социальных проблем общества средствами культуры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Управлять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процессом производства и потребления культурно - досуговых услуг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способы создания культурно - досуговых услуг, исходя из социальных задач общества. 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Разрабатывать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внедрять методы вовлечения населения в культурный процесс, донесения до потребителя услуг культуры, создание условий, способствующих достижению максимального эффекта от услуги. </a:t>
            </a:r>
          </a:p>
          <a:p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3018" y="292602"/>
            <a:ext cx="9392653" cy="633412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b="1" cap="all" dirty="0" smtClean="0">
                <a:solidFill>
                  <a:srgbClr val="FF0000"/>
                </a:solidFill>
              </a:rPr>
              <a:t>Задачи методической службы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50047" y="3487742"/>
            <a:ext cx="48418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50048" y="2087102"/>
            <a:ext cx="48418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50046" y="5045617"/>
            <a:ext cx="484187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43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08394" y="538745"/>
            <a:ext cx="9392653" cy="3985129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ru-RU" sz="6600" b="1" dirty="0" err="1">
                <a:solidFill>
                  <a:schemeClr val="tx1"/>
                </a:solidFill>
              </a:rPr>
              <a:t>Фестива́ль</a:t>
            </a:r>
            <a:r>
              <a:rPr lang="ru-RU" sz="4800" b="1" dirty="0">
                <a:solidFill>
                  <a:schemeClr val="tx1"/>
                </a:solidFill>
              </a:rPr>
              <a:t> 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фр.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800" b="1" i="1" dirty="0">
                <a:solidFill>
                  <a:schemeClr val="tx1"/>
                </a:solidFill>
              </a:rPr>
              <a:t>festival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> от лат.</a:t>
            </a:r>
            <a:r>
              <a:rPr lang="ru-RU" sz="2800" b="1" dirty="0">
                <a:solidFill>
                  <a:schemeClr val="tx1"/>
                </a:solidFill>
              </a:rPr>
              <a:t> </a:t>
            </a:r>
            <a:r>
              <a:rPr lang="la-Latn" sz="2800" b="1" i="1" dirty="0">
                <a:solidFill>
                  <a:schemeClr val="tx1"/>
                </a:solidFill>
              </a:rPr>
              <a:t>festivus</a:t>
            </a:r>
            <a:r>
              <a:rPr lang="ru-RU" sz="2800" b="1" dirty="0">
                <a:solidFill>
                  <a:schemeClr val="tx1"/>
                </a:solidFill>
              </a:rPr>
              <a:t> — праздничный</a:t>
            </a:r>
            <a:r>
              <a:rPr lang="ru-RU" sz="2800" b="1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— массовое </a:t>
            </a:r>
            <a:r>
              <a:rPr lang="ru-RU" sz="4800" b="1" dirty="0" smtClean="0">
                <a:solidFill>
                  <a:srgbClr val="FF0000"/>
                </a:solidFill>
              </a:rPr>
              <a:t>празднество</a:t>
            </a:r>
            <a:r>
              <a:rPr lang="en-US" sz="4800" b="1" dirty="0" smtClean="0">
                <a:solidFill>
                  <a:schemeClr val="tx1"/>
                </a:solidFill>
              </a:rPr>
              <a:t>;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4800" b="1" dirty="0" smtClean="0">
                <a:solidFill>
                  <a:schemeClr val="tx1"/>
                </a:solidFill>
              </a:rPr>
              <a:t>— </a:t>
            </a:r>
            <a:r>
              <a:rPr lang="ru-RU" sz="4800" b="1" dirty="0">
                <a:solidFill>
                  <a:srgbClr val="FF0000"/>
                </a:solidFill>
              </a:rPr>
              <a:t>показ (смотр) достижений  </a:t>
            </a:r>
            <a:r>
              <a:rPr lang="ru-RU" sz="4800" b="1" dirty="0" smtClean="0">
                <a:solidFill>
                  <a:srgbClr val="FF0000"/>
                </a:solidFill>
              </a:rPr>
              <a:t>    </a:t>
            </a:r>
            <a:r>
              <a:rPr lang="ru-RU" sz="4800" b="1" dirty="0" smtClean="0">
                <a:solidFill>
                  <a:schemeClr val="tx1"/>
                </a:solidFill>
              </a:rPr>
              <a:t>всех </a:t>
            </a:r>
            <a:r>
              <a:rPr lang="ru-RU" sz="4800" b="1" dirty="0">
                <a:solidFill>
                  <a:schemeClr val="tx1"/>
                </a:solidFill>
              </a:rPr>
              <a:t>видов искусства</a:t>
            </a:r>
          </a:p>
          <a:p>
            <a:pPr algn="l"/>
            <a:r>
              <a:rPr lang="ru-RU" sz="4800" dirty="0"/>
              <a:t> </a:t>
            </a:r>
          </a:p>
        </p:txBody>
      </p:sp>
      <p:pic>
        <p:nvPicPr>
          <p:cNvPr id="11" name="Рисунок 15" descr="carnev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" y="4044951"/>
            <a:ext cx="4850397" cy="308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4" descr="Mission-Szitiz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68" y="4044951"/>
            <a:ext cx="4791799" cy="31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41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85862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722321"/>
            <a:ext cx="10058400" cy="7026016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краевом фестивале-конкурсе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народного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творчества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 славу Кубани, на благо России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году приняли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- 44 муниципальных образования; </a:t>
            </a: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- 4904 коллектива в отборочном этапе; </a:t>
            </a: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- 2653 коллектива в зональном этапе; </a:t>
            </a: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- 822 творческих коллектива стали лауреатами;</a:t>
            </a: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- 555 мастеров и коллективов ДПИ стали   </a:t>
            </a:r>
          </a:p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лауреатами.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Посетили фестивальные мероприятия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зрителей.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21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394" y="337310"/>
            <a:ext cx="944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FF33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8968" y="1492343"/>
            <a:ext cx="10058400" cy="5999320"/>
          </a:xfrm>
          <a:prstGeom prst="rect">
            <a:avLst/>
          </a:prstGeom>
        </p:spPr>
        <p:txBody>
          <a:bodyPr lIns="106985" tIns="53492" rIns="106985" bIns="53492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64191" algn="r" rtl="0" eaLnBrk="1" latinLnBrk="0" hangingPunct="1">
              <a:spcBef>
                <a:spcPct val="0"/>
              </a:spcBef>
              <a:buNone/>
              <a:defRPr kumimoji="0" sz="54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084" y="871702"/>
            <a:ext cx="9970168" cy="7778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cap="all" dirty="0" smtClean="0">
                <a:solidFill>
                  <a:srgbClr val="FF0000"/>
                </a:solidFill>
              </a:rPr>
              <a:t>Способы анонсирования мероприятия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346" y="1952846"/>
            <a:ext cx="100609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1. Стенды в Домах культуры.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2. Афиши в проходимых местах поселений.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Баннеры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рекламные растяжки.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4. Объявления в СМИ.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5. Информация на сайтах учреждений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культуры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6. Информация в социальных сетях.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7. Личные приглашения.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8. Максимальное привлечение к участию.</a:t>
            </a:r>
          </a:p>
        </p:txBody>
      </p:sp>
    </p:spTree>
    <p:extLst>
      <p:ext uri="{BB962C8B-B14F-4D97-AF65-F5344CB8AC3E}">
        <p14:creationId xmlns:p14="http://schemas.microsoft.com/office/powerpoint/2010/main" val="2691179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1239</TotalTime>
  <Words>686</Words>
  <Application>Microsoft Office PowerPoint</Application>
  <PresentationFormat>Произвольный</PresentationFormat>
  <Paragraphs>169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           Краевой  учебно- методический  центр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Презентация PowerPoint</vt:lpstr>
      <vt:lpstr>Презентация PowerPoint</vt:lpstr>
      <vt:lpstr>Презентация PowerPoint</vt:lpstr>
      <vt:lpstr>Способы анонсирования мероприятия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 В конкурсных программах и выставках  краевого фестиваля-конкурса принимают участие:</vt:lpstr>
      <vt:lpstr> Темы фестиваля-конкурса</vt:lpstr>
      <vt:lpstr> Этапы фестиваля-конкурса</vt:lpstr>
      <vt:lpstr> Документы  для участия во 2-ом зональном этапе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Презентация PowerPoint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Презентация PowerPoint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Презентация PowerPoint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Министерство культуры Краснодарского края Государственное бюджетное учреждение  дополнительного профессионального образования и культуры Краснодарского края  «Краевой учебно-методический центр» </vt:lpstr>
      <vt:lpstr>           Краевой  учебно- методический  центр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Марина</cp:lastModifiedBy>
  <cp:revision>86</cp:revision>
  <dcterms:created xsi:type="dcterms:W3CDTF">2018-08-03T11:07:40Z</dcterms:created>
  <dcterms:modified xsi:type="dcterms:W3CDTF">2018-08-13T08:24:32Z</dcterms:modified>
</cp:coreProperties>
</file>